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65" r:id="rId3"/>
    <p:sldId id="266" r:id="rId4"/>
    <p:sldId id="267" r:id="rId5"/>
    <p:sldId id="269" r:id="rId6"/>
    <p:sldId id="268" r:id="rId7"/>
    <p:sldId id="270" r:id="rId8"/>
    <p:sldId id="271" r:id="rId9"/>
    <p:sldId id="272"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3968" autoAdjust="0"/>
  </p:normalViewPr>
  <p:slideViewPr>
    <p:cSldViewPr snapToGrid="0" snapToObjects="1">
      <p:cViewPr varScale="1">
        <p:scale>
          <a:sx n="68" d="100"/>
          <a:sy n="68" d="100"/>
        </p:scale>
        <p:origin x="-2168"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D:\Google%20Drive\MSF%20Z_%20Drive\Events\2016\Karoonda%20Seeps%20Workshop\2016.02.24%20Evaluation.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D:\Google%20Drive\MSF%20Z_%20Drive\Events\2016\Karoonda%20Seeps%20Workshop\2016.02.24%20Evaluation.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D:\Google%20Drive\MSF%20Z_%20Drive\Events\2016\Karoonda%20Seeps%20Workshop\2016.02.24%20Evaluation.xlsx" TargetMode="External"/><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Seeps on</a:t>
            </a:r>
            <a:r>
              <a:rPr lang="en-AU" baseline="0"/>
              <a:t> property &amp; More info requested</a:t>
            </a:r>
            <a:endParaRPr lang="en-AU"/>
          </a:p>
        </c:rich>
      </c:tx>
      <c:layout/>
      <c:overlay val="0"/>
      <c:spPr>
        <a:noFill/>
        <a:ln>
          <a:noFill/>
        </a:ln>
        <a:effectLst/>
      </c:spPr>
    </c:title>
    <c:autoTitleDeleted val="0"/>
    <c:plotArea>
      <c:layout/>
      <c:barChart>
        <c:barDir val="col"/>
        <c:grouping val="clustered"/>
        <c:varyColors val="0"/>
        <c:ser>
          <c:idx val="1"/>
          <c:order val="0"/>
          <c:tx>
            <c:v>Seeps on Property</c:v>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Results!$B$44:$B$45</c:f>
              <c:strCache>
                <c:ptCount val="2"/>
                <c:pt idx="0">
                  <c:v>Yes</c:v>
                </c:pt>
                <c:pt idx="1">
                  <c:v>No</c:v>
                </c:pt>
              </c:strCache>
            </c:strRef>
          </c:cat>
          <c:val>
            <c:numRef>
              <c:f>Results!$C$44:$C$45</c:f>
              <c:numCache>
                <c:formatCode>General</c:formatCode>
                <c:ptCount val="2"/>
                <c:pt idx="0">
                  <c:v>12.0</c:v>
                </c:pt>
                <c:pt idx="1">
                  <c:v>11.0</c:v>
                </c:pt>
              </c:numCache>
            </c:numRef>
          </c:val>
        </c:ser>
        <c:ser>
          <c:idx val="0"/>
          <c:order val="1"/>
          <c:tx>
            <c:v>More Info Requested</c:v>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Results!$B$47:$B$48</c:f>
              <c:strCache>
                <c:ptCount val="2"/>
                <c:pt idx="0">
                  <c:v>Yes</c:v>
                </c:pt>
                <c:pt idx="1">
                  <c:v>No</c:v>
                </c:pt>
              </c:strCache>
            </c:strRef>
          </c:cat>
          <c:val>
            <c:numRef>
              <c:f>Results!$C$47:$C$48</c:f>
              <c:numCache>
                <c:formatCode>General</c:formatCode>
                <c:ptCount val="2"/>
                <c:pt idx="0">
                  <c:v>10.0</c:v>
                </c:pt>
                <c:pt idx="1">
                  <c:v>13.0</c:v>
                </c:pt>
              </c:numCache>
            </c:numRef>
          </c:val>
        </c:ser>
        <c:dLbls>
          <c:dLblPos val="outEnd"/>
          <c:showLegendKey val="0"/>
          <c:showVal val="1"/>
          <c:showCatName val="0"/>
          <c:showSerName val="0"/>
          <c:showPercent val="0"/>
          <c:showBubbleSize val="0"/>
        </c:dLbls>
        <c:gapWidth val="219"/>
        <c:overlap val="-27"/>
        <c:axId val="-2087023448"/>
        <c:axId val="-2090649720"/>
      </c:barChart>
      <c:catAx>
        <c:axId val="-208702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649720"/>
        <c:crosses val="autoZero"/>
        <c:auto val="1"/>
        <c:lblAlgn val="ctr"/>
        <c:lblOffset val="100"/>
        <c:noMultiLvlLbl val="0"/>
      </c:catAx>
      <c:valAx>
        <c:axId val="-2090649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023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Mean Prior and After Session Knowledge</a:t>
            </a:r>
            <a:r>
              <a:rPr lang="en-AU" baseline="0"/>
              <a:t> Comparison</a:t>
            </a:r>
            <a:endParaRPr lang="en-AU"/>
          </a:p>
        </c:rich>
      </c:tx>
      <c:layout>
        <c:manualLayout>
          <c:xMode val="edge"/>
          <c:yMode val="edge"/>
          <c:x val="0.204743598226692"/>
          <c:y val="0.0"/>
        </c:manualLayout>
      </c:layout>
      <c:overlay val="0"/>
      <c:spPr>
        <a:noFill/>
        <a:ln>
          <a:noFill/>
        </a:ln>
        <a:effectLst/>
      </c:spPr>
    </c:title>
    <c:autoTitleDeleted val="0"/>
    <c:plotArea>
      <c:layout>
        <c:manualLayout>
          <c:layoutTarget val="inner"/>
          <c:xMode val="edge"/>
          <c:yMode val="edge"/>
          <c:x val="0.169334744921591"/>
          <c:y val="0.0692001828290101"/>
          <c:w val="0.830575133990604"/>
          <c:h val="0.755118200090085"/>
        </c:manualLayout>
      </c:layout>
      <c:barChart>
        <c:barDir val="col"/>
        <c:grouping val="clustered"/>
        <c:varyColors val="0"/>
        <c:ser>
          <c:idx val="0"/>
          <c:order val="0"/>
          <c:tx>
            <c:v>Prior</c:v>
          </c:tx>
          <c:spPr>
            <a:solidFill>
              <a:schemeClr val="accent3">
                <a:shade val="76000"/>
              </a:schemeClr>
            </a:solidFill>
            <a:ln>
              <a:noFill/>
            </a:ln>
            <a:effectLst/>
          </c:spPr>
          <c:invertIfNegative val="0"/>
          <c:dLbls>
            <c:dLbl>
              <c:idx val="0"/>
              <c:layout/>
              <c:tx>
                <c:rich>
                  <a:bodyPr/>
                  <a:lstStyle/>
                  <a:p>
                    <a:r>
                      <a:rPr lang="en-US"/>
                      <a:t>2.38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2.45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2.10</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'Session Evaluation'!$G$2:$I$2</c:f>
              <c:strCache>
                <c:ptCount val="3"/>
                <c:pt idx="0">
                  <c:v>James Hall</c:v>
                </c:pt>
                <c:pt idx="1">
                  <c:v>Chris McDonough</c:v>
                </c:pt>
                <c:pt idx="2">
                  <c:v>David Smith</c:v>
                </c:pt>
              </c:strCache>
            </c:strRef>
          </c:cat>
          <c:val>
            <c:numRef>
              <c:f>'Session Evaluation'!$G$26:$I$26</c:f>
              <c:numCache>
                <c:formatCode>General</c:formatCode>
                <c:ptCount val="3"/>
                <c:pt idx="0">
                  <c:v>2.380952380952381</c:v>
                </c:pt>
                <c:pt idx="1">
                  <c:v>2.454545454545454</c:v>
                </c:pt>
                <c:pt idx="2">
                  <c:v>2.095238095238095</c:v>
                </c:pt>
              </c:numCache>
            </c:numRef>
          </c:val>
        </c:ser>
        <c:ser>
          <c:idx val="1"/>
          <c:order val="1"/>
          <c:tx>
            <c:v>After</c:v>
          </c:tx>
          <c:spPr>
            <a:solidFill>
              <a:schemeClr val="accent3">
                <a:tint val="77000"/>
              </a:schemeClr>
            </a:solidFill>
            <a:ln>
              <a:noFill/>
            </a:ln>
            <a:effectLst/>
          </c:spPr>
          <c:invertIfNegative val="0"/>
          <c:dLbls>
            <c:dLbl>
              <c:idx val="0"/>
              <c:layout/>
              <c:tx>
                <c:rich>
                  <a:bodyPr/>
                  <a:lstStyle/>
                  <a:p>
                    <a:r>
                      <a:rPr lang="en-US"/>
                      <a:t>4.38</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4.14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3.95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'Session Evaluation'!$G$2:$I$2</c:f>
              <c:strCache>
                <c:ptCount val="3"/>
                <c:pt idx="0">
                  <c:v>James Hall</c:v>
                </c:pt>
                <c:pt idx="1">
                  <c:v>Chris McDonough</c:v>
                </c:pt>
                <c:pt idx="2">
                  <c:v>David Smith</c:v>
                </c:pt>
              </c:strCache>
            </c:strRef>
          </c:cat>
          <c:val>
            <c:numRef>
              <c:f>'Session Evaluation'!$J$26:$L$26</c:f>
              <c:numCache>
                <c:formatCode>General</c:formatCode>
                <c:ptCount val="3"/>
                <c:pt idx="0">
                  <c:v>4.380952380952381</c:v>
                </c:pt>
                <c:pt idx="1">
                  <c:v>4.136363636363638</c:v>
                </c:pt>
                <c:pt idx="2">
                  <c:v>3.952380952380953</c:v>
                </c:pt>
              </c:numCache>
            </c:numRef>
          </c:val>
        </c:ser>
        <c:dLbls>
          <c:dLblPos val="outEnd"/>
          <c:showLegendKey val="0"/>
          <c:showVal val="1"/>
          <c:showCatName val="0"/>
          <c:showSerName val="0"/>
          <c:showPercent val="0"/>
          <c:showBubbleSize val="0"/>
        </c:dLbls>
        <c:gapWidth val="219"/>
        <c:overlap val="-27"/>
        <c:axId val="2136485736"/>
        <c:axId val="-2121506008"/>
      </c:barChart>
      <c:catAx>
        <c:axId val="2136485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Session</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506008"/>
        <c:crosses val="autoZero"/>
        <c:auto val="1"/>
        <c:lblAlgn val="ctr"/>
        <c:lblOffset val="100"/>
        <c:noMultiLvlLbl val="0"/>
      </c:catAx>
      <c:valAx>
        <c:axId val="-2121506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Knowledge scores 1(low)-5(high)</a:t>
                </a:r>
              </a:p>
            </c:rich>
          </c:tx>
          <c:layout>
            <c:manualLayout>
              <c:xMode val="edge"/>
              <c:yMode val="edge"/>
              <c:x val="0.0181099807541266"/>
              <c:y val="0.1695356685065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5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200"/>
              <a:t>Mean scores on</a:t>
            </a:r>
            <a:r>
              <a:rPr lang="en-AU" sz="1200" baseline="0"/>
              <a:t> l</a:t>
            </a:r>
            <a:r>
              <a:rPr lang="en-AU" sz="1200"/>
              <a:t>ikelihood of Implementing</a:t>
            </a:r>
            <a:r>
              <a:rPr lang="en-AU" sz="1200" baseline="0"/>
              <a:t> changes after event</a:t>
            </a:r>
            <a:endParaRPr lang="en-AU" sz="1200"/>
          </a:p>
        </c:rich>
      </c:tx>
      <c:layout/>
      <c:overlay val="0"/>
      <c:spPr>
        <a:noFill/>
        <a:ln>
          <a:noFill/>
        </a:ln>
        <a:effectLst/>
      </c:spPr>
    </c:title>
    <c:autoTitleDeleted val="0"/>
    <c:plotArea>
      <c:layout/>
      <c:barChart>
        <c:barDir val="col"/>
        <c:grouping val="clustered"/>
        <c:varyColors val="0"/>
        <c:ser>
          <c:idx val="0"/>
          <c:order val="0"/>
          <c:spPr>
            <a:solidFill>
              <a:schemeClr val="accent3"/>
            </a:solidFill>
            <a:ln>
              <a:noFill/>
            </a:ln>
            <a:effectLst/>
          </c:spPr>
          <c:invertIfNegative val="0"/>
          <c:dPt>
            <c:idx val="1"/>
            <c:invertIfNegative val="0"/>
            <c:bubble3D val="0"/>
          </c:dPt>
          <c:dLbls>
            <c:dLbl>
              <c:idx val="0"/>
              <c:layout/>
              <c:tx>
                <c:rich>
                  <a:bodyPr/>
                  <a:lstStyle/>
                  <a:p>
                    <a:r>
                      <a:rPr lang="en-US"/>
                      <a:t>4.22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4.11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'Session Evaluation'!$M$2:$N$2</c:f>
              <c:strCache>
                <c:ptCount val="2"/>
                <c:pt idx="0">
                  <c:v>Incorporating new info</c:v>
                </c:pt>
                <c:pt idx="1">
                  <c:v>Making decisions</c:v>
                </c:pt>
              </c:strCache>
            </c:strRef>
          </c:cat>
          <c:val>
            <c:numRef>
              <c:f>'Session Evaluation'!$M$26:$N$26</c:f>
              <c:numCache>
                <c:formatCode>General</c:formatCode>
                <c:ptCount val="2"/>
                <c:pt idx="0">
                  <c:v>4.222222222222222</c:v>
                </c:pt>
                <c:pt idx="1">
                  <c:v>4.111111111111111</c:v>
                </c:pt>
              </c:numCache>
            </c:numRef>
          </c:val>
        </c:ser>
        <c:dLbls>
          <c:dLblPos val="outEnd"/>
          <c:showLegendKey val="0"/>
          <c:showVal val="1"/>
          <c:showCatName val="0"/>
          <c:showSerName val="0"/>
          <c:showPercent val="0"/>
          <c:showBubbleSize val="0"/>
        </c:dLbls>
        <c:gapWidth val="219"/>
        <c:overlap val="-27"/>
        <c:axId val="-2088713832"/>
        <c:axId val="-2118379880"/>
      </c:barChart>
      <c:catAx>
        <c:axId val="-208871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379880"/>
        <c:crosses val="autoZero"/>
        <c:auto val="1"/>
        <c:lblAlgn val="ctr"/>
        <c:lblOffset val="100"/>
        <c:noMultiLvlLbl val="0"/>
      </c:catAx>
      <c:valAx>
        <c:axId val="-2118379880"/>
        <c:scaling>
          <c:orientation val="minMax"/>
          <c:max val="5.0"/>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1 (very unlikely) - 5 (very likely)</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71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12B4DD9-B546-42CE-B6D0-0E3823BE131F}" type="datetimeFigureOut">
              <a:rPr lang="en-AU" smtClean="0"/>
              <a:t>7/04/16</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CEA9AB5-335E-4842-AD49-ADF3C000081C}" type="slidenum">
              <a:rPr lang="en-AU" smtClean="0"/>
              <a:t>‹#›</a:t>
            </a:fld>
            <a:endParaRPr lang="en-AU"/>
          </a:p>
        </p:txBody>
      </p:sp>
    </p:spTree>
    <p:extLst>
      <p:ext uri="{BB962C8B-B14F-4D97-AF65-F5344CB8AC3E}">
        <p14:creationId xmlns:p14="http://schemas.microsoft.com/office/powerpoint/2010/main" val="202244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Rockwell" pitchFamily="18" charset="0"/>
              </a:defRPr>
            </a:lvl1pPr>
          </a:lstStyle>
          <a:p>
            <a:pPr>
              <a:defRPr/>
            </a:pPr>
            <a:endParaRPr lang="en-AU"/>
          </a:p>
        </p:txBody>
      </p:sp>
      <p:sp>
        <p:nvSpPr>
          <p:cNvPr id="819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Rockwell" pitchFamily="18" charset="0"/>
              </a:defRPr>
            </a:lvl1pPr>
          </a:lstStyle>
          <a:p>
            <a:pPr>
              <a:defRPr/>
            </a:pPr>
            <a:fld id="{1225A519-0B55-4BDF-9CC9-9C6FA4E6B228}" type="datetimeFigureOut">
              <a:rPr lang="en-AU"/>
              <a:pPr>
                <a:defRPr/>
              </a:pPr>
              <a:t>7/04/16</a:t>
            </a:fld>
            <a:endParaRPr lang="en-AU"/>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Rockwell" pitchFamily="18" charset="0"/>
              </a:defRPr>
            </a:lvl1pPr>
          </a:lstStyle>
          <a:p>
            <a:pPr>
              <a:defRPr/>
            </a:pPr>
            <a:endParaRPr lang="en-AU"/>
          </a:p>
        </p:txBody>
      </p:sp>
      <p:sp>
        <p:nvSpPr>
          <p:cNvPr id="819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Rockwell" pitchFamily="18" charset="0"/>
              </a:defRPr>
            </a:lvl1pPr>
          </a:lstStyle>
          <a:p>
            <a:pPr>
              <a:defRPr/>
            </a:pPr>
            <a:fld id="{BAD3221F-0A82-4826-9AC5-C43998B434D1}" type="slidenum">
              <a:rPr lang="en-AU"/>
              <a:pPr>
                <a:defRPr/>
              </a:pPr>
              <a:t>‹#›</a:t>
            </a:fld>
            <a:endParaRPr lang="en-AU"/>
          </a:p>
        </p:txBody>
      </p:sp>
    </p:spTree>
    <p:extLst>
      <p:ext uri="{BB962C8B-B14F-4D97-AF65-F5344CB8AC3E}">
        <p14:creationId xmlns:p14="http://schemas.microsoft.com/office/powerpoint/2010/main" val="44601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p:spPr>
        <p:txBody>
          <a:bodyPr/>
          <a:lstStyle/>
          <a:p>
            <a:pPr eaLnBrk="1" hangingPunct="1"/>
            <a:endParaRPr lang="en-AU" dirty="0" smtClean="0"/>
          </a:p>
          <a:p>
            <a:pPr eaLnBrk="1" hangingPunct="1"/>
            <a:endParaRPr lang="en-AU" dirty="0" smtClean="0"/>
          </a:p>
        </p:txBody>
      </p:sp>
    </p:spTree>
    <p:extLst>
      <p:ext uri="{BB962C8B-B14F-4D97-AF65-F5344CB8AC3E}">
        <p14:creationId xmlns:p14="http://schemas.microsoft.com/office/powerpoint/2010/main" val="116789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Calibri" pitchFamily="34" charset="0"/>
                <a:ea typeface="+mn-ea"/>
                <a:cs typeface="+mn-cs"/>
              </a:rPr>
              <a:t>Some of the responses indicated that although they didn’t have seeps on property, they wanted more information to provide their clients or to be better aware of potential seeps on their property in the future.</a:t>
            </a:r>
          </a:p>
          <a:p>
            <a:endParaRPr lang="en-AU" dirty="0"/>
          </a:p>
        </p:txBody>
      </p:sp>
      <p:sp>
        <p:nvSpPr>
          <p:cNvPr id="4" name="Slide Number Placeholder 3"/>
          <p:cNvSpPr>
            <a:spLocks noGrp="1"/>
          </p:cNvSpPr>
          <p:nvPr>
            <p:ph type="sldNum" sz="quarter" idx="10"/>
          </p:nvPr>
        </p:nvSpPr>
        <p:spPr/>
        <p:txBody>
          <a:bodyPr/>
          <a:lstStyle/>
          <a:p>
            <a:pPr>
              <a:defRPr/>
            </a:pPr>
            <a:fld id="{BAD3221F-0A82-4826-9AC5-C43998B434D1}" type="slidenum">
              <a:rPr lang="en-AU" smtClean="0"/>
              <a:pPr>
                <a:defRPr/>
              </a:pPr>
              <a:t>7</a:t>
            </a:fld>
            <a:endParaRPr lang="en-AU"/>
          </a:p>
        </p:txBody>
      </p:sp>
    </p:spTree>
    <p:extLst>
      <p:ext uri="{BB962C8B-B14F-4D97-AF65-F5344CB8AC3E}">
        <p14:creationId xmlns:p14="http://schemas.microsoft.com/office/powerpoint/2010/main" val="299075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Calibri" pitchFamily="34" charset="0"/>
                <a:ea typeface="+mn-ea"/>
                <a:cs typeface="+mn-cs"/>
              </a:rPr>
              <a:t>For each session, estimated knowledge after the session was greater than prior knowledge.</a:t>
            </a:r>
          </a:p>
          <a:p>
            <a:pPr lvl="0"/>
            <a:r>
              <a:rPr lang="en-AU" sz="1200" kern="1200" dirty="0" smtClean="0">
                <a:solidFill>
                  <a:schemeClr val="tx1"/>
                </a:solidFill>
                <a:effectLst/>
                <a:latin typeface="Calibri" pitchFamily="34" charset="0"/>
                <a:ea typeface="+mn-ea"/>
                <a:cs typeface="+mn-cs"/>
              </a:rPr>
              <a:t>The greatest knowledge increase was within the presentation given by James Hall</a:t>
            </a:r>
          </a:p>
          <a:p>
            <a:endParaRPr lang="en-AU" dirty="0"/>
          </a:p>
        </p:txBody>
      </p:sp>
      <p:sp>
        <p:nvSpPr>
          <p:cNvPr id="4" name="Slide Number Placeholder 3"/>
          <p:cNvSpPr>
            <a:spLocks noGrp="1"/>
          </p:cNvSpPr>
          <p:nvPr>
            <p:ph type="sldNum" sz="quarter" idx="10"/>
          </p:nvPr>
        </p:nvSpPr>
        <p:spPr/>
        <p:txBody>
          <a:bodyPr/>
          <a:lstStyle/>
          <a:p>
            <a:pPr>
              <a:defRPr/>
            </a:pPr>
            <a:fld id="{BAD3221F-0A82-4826-9AC5-C43998B434D1}" type="slidenum">
              <a:rPr lang="en-AU" smtClean="0"/>
              <a:pPr>
                <a:defRPr/>
              </a:pPr>
              <a:t>8</a:t>
            </a:fld>
            <a:endParaRPr lang="en-AU"/>
          </a:p>
        </p:txBody>
      </p:sp>
    </p:spTree>
    <p:extLst>
      <p:ext uri="{BB962C8B-B14F-4D97-AF65-F5344CB8AC3E}">
        <p14:creationId xmlns:p14="http://schemas.microsoft.com/office/powerpoint/2010/main" val="404147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Likelihood of change after the event, in terms of both incorporating new information from the sessions and making decisions based on the information given, was above 4.1/5</a:t>
            </a:r>
            <a:endParaRPr lang="en-AU" dirty="0"/>
          </a:p>
        </p:txBody>
      </p:sp>
      <p:sp>
        <p:nvSpPr>
          <p:cNvPr id="4" name="Slide Number Placeholder 3"/>
          <p:cNvSpPr>
            <a:spLocks noGrp="1"/>
          </p:cNvSpPr>
          <p:nvPr>
            <p:ph type="sldNum" sz="quarter" idx="10"/>
          </p:nvPr>
        </p:nvSpPr>
        <p:spPr/>
        <p:txBody>
          <a:bodyPr/>
          <a:lstStyle/>
          <a:p>
            <a:pPr>
              <a:defRPr/>
            </a:pPr>
            <a:fld id="{BAD3221F-0A82-4826-9AC5-C43998B434D1}" type="slidenum">
              <a:rPr lang="en-AU" smtClean="0"/>
              <a:pPr>
                <a:defRPr/>
              </a:pPr>
              <a:t>9</a:t>
            </a:fld>
            <a:endParaRPr lang="en-AU"/>
          </a:p>
        </p:txBody>
      </p:sp>
    </p:spTree>
    <p:extLst>
      <p:ext uri="{BB962C8B-B14F-4D97-AF65-F5344CB8AC3E}">
        <p14:creationId xmlns:p14="http://schemas.microsoft.com/office/powerpoint/2010/main" val="190102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1"/>
          <p:cNvSpPr/>
          <p:nvPr/>
        </p:nvSpPr>
        <p:spPr>
          <a:xfrm>
            <a:off x="6802438" y="2378075"/>
            <a:ext cx="2057400" cy="2038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624388" y="4624668"/>
            <a:ext cx="4214812" cy="933450"/>
          </a:xfrm>
        </p:spPr>
        <p:txBody>
          <a:bodyPr>
            <a:normAutofit/>
          </a:bodyPr>
          <a:lstStyle>
            <a:lvl1pPr>
              <a:defRPr sz="2800">
                <a:solidFill>
                  <a:schemeClr val="accent1">
                    <a:lumMod val="50000"/>
                  </a:schemeClr>
                </a:solidFill>
              </a:defRPr>
            </a:lvl1pPr>
          </a:lstStyle>
          <a:p>
            <a:r>
              <a:rPr lang="en-AU" dirty="0" smtClean="0"/>
              <a:t>Click to edit Master title style</a:t>
            </a:r>
            <a:endParaRPr dirty="0"/>
          </a:p>
        </p:txBody>
      </p:sp>
      <p:sp>
        <p:nvSpPr>
          <p:cNvPr id="3" name="Subtitle 2"/>
          <p:cNvSpPr>
            <a:spLocks noGrp="1"/>
          </p:cNvSpPr>
          <p:nvPr>
            <p:ph type="subTitle" idx="1"/>
          </p:nvPr>
        </p:nvSpPr>
        <p:spPr>
          <a:xfrm>
            <a:off x="4624388" y="5562599"/>
            <a:ext cx="4214812" cy="748553"/>
          </a:xfrm>
        </p:spPr>
        <p:txBody>
          <a:bodyPr>
            <a:normAutofit/>
          </a:bodyPr>
          <a:lstStyle>
            <a:lvl1pPr marL="0" indent="0" algn="l">
              <a:spcBef>
                <a:spcPts val="300"/>
              </a:spcBef>
              <a:buNone/>
              <a:defRPr sz="1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Click to edit Master subtitle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8778" y="4803560"/>
            <a:ext cx="1986496" cy="127327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435" t="3656" r="7419" b="-3656"/>
          <a:stretch/>
        </p:blipFill>
        <p:spPr>
          <a:xfrm rot="16200000">
            <a:off x="766726" y="522042"/>
            <a:ext cx="4170600" cy="3544723"/>
          </a:xfrm>
          <a:prstGeom prst="rect">
            <a:avLst/>
          </a:prstGeom>
        </p:spPr>
      </p:pic>
    </p:spTree>
  </p:cSld>
  <p:clrMapOvr>
    <a:masterClrMapping/>
  </p:clrMapOvr>
  <p:transition xmlns:p14="http://schemas.microsoft.com/office/powerpoint/2010/main" spd="slow"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9"/>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lvl1pPr>
              <a:defRPr>
                <a:solidFill>
                  <a:schemeClr val="accent1">
                    <a:lumMod val="50000"/>
                  </a:schemeClr>
                </a:solidFill>
              </a:defRPr>
            </a:lvl1pPr>
          </a:lstStyle>
          <a:p>
            <a:r>
              <a:rPr lang="en-AU" dirty="0" smtClean="0"/>
              <a:t>Click to edit Master title style</a:t>
            </a:r>
            <a:endParaRPr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A987561C-671B-45E5-94DC-C91066F081F6}" type="datetimeFigureOut">
              <a:rPr lang="en-US"/>
              <a:pPr>
                <a:defRPr/>
              </a:pPr>
              <a:t>7/04/16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CA36A73-090F-4227-B33C-1EACA9CF97F8}" type="slidenum">
              <a:rPr lang="en-US"/>
              <a:pPr>
                <a:defRPr/>
              </a:pPr>
              <a:t>‹#›</a:t>
            </a:fld>
            <a:endParaRPr lang="en-US"/>
          </a:p>
        </p:txBody>
      </p:sp>
    </p:spTree>
  </p:cSld>
  <p:clrMapOvr>
    <a:masterClrMapping/>
  </p:clrMapOvr>
  <p:transition xmlns:p14="http://schemas.microsoft.com/office/powerpoint/2010/main" spd="slow" advClick="0" advTm="200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smtClean="0"/>
              <a:t>Click to edit Master title style</a:t>
            </a:r>
            <a:endParaRPr lang="en-US" dirty="0" smtClean="0"/>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cs typeface="+mn-cs"/>
              </a:defRPr>
            </a:lvl1pPr>
          </a:lstStyle>
          <a:p>
            <a:pPr>
              <a:defRPr/>
            </a:pPr>
            <a:fld id="{BC1B9315-0FB9-46F0-9EB8-DCD5490529F0}" type="datetimeFigureOut">
              <a:rPr lang="en-US"/>
              <a:pPr>
                <a:defRPr/>
              </a:pPr>
              <a:t>7/04/16</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cs typeface="+mn-cs"/>
              </a:defRPr>
            </a:lvl1pPr>
          </a:lstStyle>
          <a:p>
            <a:pPr>
              <a:defRPr/>
            </a:pPr>
            <a:fld id="{14CABA1D-CD47-49DC-B5D2-C06AF51236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ransition xmlns:p14="http://schemas.microsoft.com/office/powerpoint/2010/main" spd="slow" advClick="0" advTm="20000"/>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Rockwell" pitchFamily="18" charset="0"/>
        </a:defRPr>
      </a:lvl2pPr>
      <a:lvl3pPr algn="l" rtl="0" eaLnBrk="0" fontAlgn="base" hangingPunct="0">
        <a:spcBef>
          <a:spcPct val="0"/>
        </a:spcBef>
        <a:spcAft>
          <a:spcPct val="0"/>
        </a:spcAft>
        <a:defRPr sz="3600">
          <a:solidFill>
            <a:schemeClr val="accent1"/>
          </a:solidFill>
          <a:latin typeface="Rockwell" pitchFamily="18" charset="0"/>
        </a:defRPr>
      </a:lvl3pPr>
      <a:lvl4pPr algn="l" rtl="0" eaLnBrk="0" fontAlgn="base" hangingPunct="0">
        <a:spcBef>
          <a:spcPct val="0"/>
        </a:spcBef>
        <a:spcAft>
          <a:spcPct val="0"/>
        </a:spcAft>
        <a:defRPr sz="3600">
          <a:solidFill>
            <a:schemeClr val="accent1"/>
          </a:solidFill>
          <a:latin typeface="Rockwell" pitchFamily="18" charset="0"/>
        </a:defRPr>
      </a:lvl4pPr>
      <a:lvl5pPr algn="l" rtl="0" eaLnBrk="0" fontAlgn="base" hangingPunct="0">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D0FF44"/>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D0FF44"/>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98" y="1527154"/>
            <a:ext cx="4249021" cy="18018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96" y="4750420"/>
            <a:ext cx="1559302" cy="125977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845" y="4977533"/>
            <a:ext cx="4973444" cy="805547"/>
          </a:xfrm>
          <a:prstGeom prst="rect">
            <a:avLst/>
          </a:prstGeom>
        </p:spPr>
      </p:pic>
    </p:spTree>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290" y="1820426"/>
            <a:ext cx="7556500" cy="4109675"/>
          </a:xfrm>
        </p:spPr>
      </p:pic>
      <p:sp>
        <p:nvSpPr>
          <p:cNvPr id="6" name="TextBox 5"/>
          <p:cNvSpPr txBox="1"/>
          <p:nvPr/>
        </p:nvSpPr>
        <p:spPr>
          <a:xfrm>
            <a:off x="334537" y="3401122"/>
            <a:ext cx="4282068" cy="1477328"/>
          </a:xfrm>
          <a:prstGeom prst="rect">
            <a:avLst/>
          </a:prstGeom>
          <a:noFill/>
        </p:spPr>
        <p:txBody>
          <a:bodyPr wrap="square" rtlCol="0">
            <a:spAutoFit/>
          </a:bodyPr>
          <a:lstStyle/>
          <a:p>
            <a:r>
              <a:rPr lang="en-AU" i="1" dirty="0"/>
              <a:t>Farmers understanding sandy soils </a:t>
            </a:r>
            <a:r>
              <a:rPr lang="en-AU" i="1" dirty="0" smtClean="0"/>
              <a:t>better, and implement </a:t>
            </a:r>
            <a:r>
              <a:rPr lang="en-AU" i="1" dirty="0"/>
              <a:t>profitable crop sequences </a:t>
            </a:r>
            <a:r>
              <a:rPr lang="en-AU" i="1" dirty="0" smtClean="0"/>
              <a:t>to enhance </a:t>
            </a:r>
            <a:r>
              <a:rPr lang="en-AU" i="1" dirty="0"/>
              <a:t>the productivity </a:t>
            </a:r>
            <a:r>
              <a:rPr lang="en-AU" i="1" dirty="0" smtClean="0"/>
              <a:t>and environmental sustainability of </a:t>
            </a:r>
            <a:r>
              <a:rPr lang="en-AU" i="1" dirty="0"/>
              <a:t>Mallee sandy </a:t>
            </a:r>
            <a:r>
              <a:rPr lang="en-AU" i="1" dirty="0" smtClean="0"/>
              <a:t>soils</a:t>
            </a:r>
            <a:endParaRPr lang="en-AU" dirty="0"/>
          </a:p>
        </p:txBody>
      </p:sp>
      <p:sp>
        <p:nvSpPr>
          <p:cNvPr id="7" name="TextBox 6"/>
          <p:cNvSpPr txBox="1"/>
          <p:nvPr/>
        </p:nvSpPr>
        <p:spPr>
          <a:xfrm>
            <a:off x="3858322" y="2211944"/>
            <a:ext cx="3624147" cy="1200329"/>
          </a:xfrm>
          <a:prstGeom prst="rect">
            <a:avLst/>
          </a:prstGeom>
          <a:noFill/>
        </p:spPr>
        <p:txBody>
          <a:bodyPr wrap="square" rtlCol="0">
            <a:spAutoFit/>
          </a:bodyPr>
          <a:lstStyle/>
          <a:p>
            <a:pPr lvl="0"/>
            <a:r>
              <a:rPr lang="en-AU" dirty="0"/>
              <a:t>Growers need to adopt IWM strategies for Brome Grass to ensure long term viability</a:t>
            </a:r>
          </a:p>
          <a:p>
            <a:endParaRPr lang="en-AU" dirty="0"/>
          </a:p>
        </p:txBody>
      </p:sp>
    </p:spTree>
    <p:extLst>
      <p:ext uri="{BB962C8B-B14F-4D97-AF65-F5344CB8AC3E}">
        <p14:creationId xmlns:p14="http://schemas.microsoft.com/office/powerpoint/2010/main" val="2046434459"/>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Extension messages</a:t>
            </a:r>
            <a:endParaRPr lang="en-AU" dirty="0"/>
          </a:p>
        </p:txBody>
      </p:sp>
      <p:sp>
        <p:nvSpPr>
          <p:cNvPr id="3" name="Content Placeholder 2"/>
          <p:cNvSpPr>
            <a:spLocks noGrp="1"/>
          </p:cNvSpPr>
          <p:nvPr>
            <p:ph idx="1"/>
          </p:nvPr>
        </p:nvSpPr>
        <p:spPr/>
        <p:txBody>
          <a:bodyPr/>
          <a:lstStyle/>
          <a:p>
            <a:r>
              <a:rPr lang="en-AU" sz="2400" dirty="0" smtClean="0"/>
              <a:t>Integrated Weed Management</a:t>
            </a:r>
          </a:p>
          <a:p>
            <a:r>
              <a:rPr lang="en-AU" sz="2400" dirty="0" smtClean="0"/>
              <a:t>Integrated Sandy Soil Management</a:t>
            </a:r>
            <a:endParaRPr lang="en-AU" sz="2400" dirty="0"/>
          </a:p>
        </p:txBody>
      </p:sp>
    </p:spTree>
    <p:extLst>
      <p:ext uri="{BB962C8B-B14F-4D97-AF65-F5344CB8AC3E}">
        <p14:creationId xmlns:p14="http://schemas.microsoft.com/office/powerpoint/2010/main" val="769566305"/>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Extension approaches -Partnerships</a:t>
            </a: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068" y="2523599"/>
            <a:ext cx="4350327" cy="526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75" y="2517604"/>
            <a:ext cx="1905000" cy="637032"/>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3068533" y="2330918"/>
            <a:ext cx="1548765" cy="8312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4647" y="3825331"/>
            <a:ext cx="2685302" cy="1103091"/>
          </a:xfrm>
          <a:prstGeom prst="rect">
            <a:avLst/>
          </a:prstGeom>
        </p:spPr>
      </p:pic>
    </p:spTree>
    <p:extLst>
      <p:ext uri="{BB962C8B-B14F-4D97-AF65-F5344CB8AC3E}">
        <p14:creationId xmlns:p14="http://schemas.microsoft.com/office/powerpoint/2010/main" val="2407867112"/>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Extension approaches</a:t>
            </a:r>
            <a:endParaRPr lang="en-AU" dirty="0"/>
          </a:p>
        </p:txBody>
      </p:sp>
      <p:sp>
        <p:nvSpPr>
          <p:cNvPr id="3" name="Content Placeholder 2"/>
          <p:cNvSpPr>
            <a:spLocks noGrp="1"/>
          </p:cNvSpPr>
          <p:nvPr>
            <p:ph idx="1"/>
          </p:nvPr>
        </p:nvSpPr>
        <p:spPr/>
        <p:txBody>
          <a:bodyPr/>
          <a:lstStyle/>
          <a:p>
            <a:r>
              <a:rPr lang="en-AU" dirty="0" smtClean="0"/>
              <a:t>Field Days</a:t>
            </a:r>
          </a:p>
          <a:p>
            <a:r>
              <a:rPr lang="en-AU" dirty="0" smtClean="0"/>
              <a:t>Workshops</a:t>
            </a:r>
          </a:p>
          <a:p>
            <a:r>
              <a:rPr lang="en-AU" dirty="0" smtClean="0"/>
              <a:t>Communication / information sharing</a:t>
            </a:r>
          </a:p>
          <a:p>
            <a:r>
              <a:rPr lang="en-AU" dirty="0" smtClean="0"/>
              <a:t>Fact sheets</a:t>
            </a:r>
          </a:p>
          <a:p>
            <a:r>
              <a:rPr lang="en-AU" dirty="0" smtClean="0"/>
              <a:t>Farmer Case studies</a:t>
            </a:r>
          </a:p>
          <a:p>
            <a:r>
              <a:rPr lang="en-AU" dirty="0" smtClean="0"/>
              <a:t>Research compendium</a:t>
            </a:r>
          </a:p>
          <a:p>
            <a:endParaRPr lang="en-AU" dirty="0"/>
          </a:p>
        </p:txBody>
      </p:sp>
    </p:spTree>
    <p:extLst>
      <p:ext uri="{BB962C8B-B14F-4D97-AF65-F5344CB8AC3E}">
        <p14:creationId xmlns:p14="http://schemas.microsoft.com/office/powerpoint/2010/main" val="2844472507"/>
      </p:ext>
    </p:extLst>
  </p:cSld>
  <p:clrMapOvr>
    <a:masterClrMapping/>
  </p:clrMapOvr>
  <p:transition xmlns:p14="http://schemas.microsoft.com/office/powerpoint/2010/main" spd="slow" advClick="0"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Successes and Improvements -Adaptability </a:t>
            </a:r>
            <a:endParaRPr lang="en-AU" dirty="0"/>
          </a:p>
        </p:txBody>
      </p:sp>
      <p:pic>
        <p:nvPicPr>
          <p:cNvPr id="5" name="Content Placeholder 4"/>
          <p:cNvPicPr>
            <a:picLocks noGrp="1" noChangeAspect="1"/>
          </p:cNvPicPr>
          <p:nvPr>
            <p:ph idx="1"/>
          </p:nvPr>
        </p:nvPicPr>
        <p:blipFill>
          <a:blip r:embed="rId2"/>
          <a:stretch>
            <a:fillRect/>
          </a:stretch>
        </p:blipFill>
        <p:spPr>
          <a:xfrm>
            <a:off x="0" y="1735016"/>
            <a:ext cx="3468204" cy="4144963"/>
          </a:xfrm>
          <a:prstGeom prst="rect">
            <a:avLst/>
          </a:prstGeom>
        </p:spPr>
      </p:pic>
      <p:pic>
        <p:nvPicPr>
          <p:cNvPr id="1026" name="Picture 2" descr="Mallee S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004" y="2350478"/>
            <a:ext cx="2980837" cy="2235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276725" y="1600200"/>
            <a:ext cx="3261469" cy="4606874"/>
          </a:xfrm>
          <a:prstGeom prst="rect">
            <a:avLst/>
          </a:prstGeom>
        </p:spPr>
      </p:pic>
    </p:spTree>
    <p:extLst>
      <p:ext uri="{BB962C8B-B14F-4D97-AF65-F5344CB8AC3E}">
        <p14:creationId xmlns:p14="http://schemas.microsoft.com/office/powerpoint/2010/main" val="3085596638"/>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Seeps on property</a:t>
            </a:r>
            <a:endParaRPr lang="en-AU" dirty="0"/>
          </a:p>
        </p:txBody>
      </p:sp>
      <p:graphicFrame>
        <p:nvGraphicFramePr>
          <p:cNvPr id="4" name="Content Placeholder 3"/>
          <p:cNvGraphicFramePr>
            <a:graphicFrameLocks noGrp="1"/>
          </p:cNvGraphicFramePr>
          <p:nvPr>
            <p:ph idx="1"/>
            <p:extLst/>
          </p:nvPr>
        </p:nvGraphicFramePr>
        <p:xfrm>
          <a:off x="498475" y="1981200"/>
          <a:ext cx="75565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363143"/>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Prior and After Session Knowledge Comparison</a:t>
            </a:r>
            <a:endParaRPr lang="en-AU" dirty="0"/>
          </a:p>
        </p:txBody>
      </p:sp>
      <p:graphicFrame>
        <p:nvGraphicFramePr>
          <p:cNvPr id="4" name="Content Placeholder 3"/>
          <p:cNvGraphicFramePr>
            <a:graphicFrameLocks noGrp="1"/>
          </p:cNvGraphicFramePr>
          <p:nvPr>
            <p:ph idx="1"/>
            <p:extLst/>
          </p:nvPr>
        </p:nvGraphicFramePr>
        <p:xfrm>
          <a:off x="498475" y="1774556"/>
          <a:ext cx="7556500" cy="435160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39505" y="2214965"/>
            <a:ext cx="1185620" cy="3147449"/>
          </a:xfrm>
          <a:prstGeom prst="rect">
            <a:avLst/>
          </a:prstGeom>
          <a:noFill/>
          <a:ln>
            <a:solidFill>
              <a:srgbClr val="FF67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80993876"/>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Likelihood of change</a:t>
            </a:r>
            <a:endParaRPr lang="en-AU" dirty="0"/>
          </a:p>
        </p:txBody>
      </p:sp>
      <p:graphicFrame>
        <p:nvGraphicFramePr>
          <p:cNvPr id="4" name="Content Placeholder 3"/>
          <p:cNvGraphicFramePr>
            <a:graphicFrameLocks noGrp="1"/>
          </p:cNvGraphicFramePr>
          <p:nvPr>
            <p:ph idx="1"/>
            <p:extLst/>
          </p:nvPr>
        </p:nvGraphicFramePr>
        <p:xfrm>
          <a:off x="498475" y="1981200"/>
          <a:ext cx="7483152" cy="270703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59418" y="4959457"/>
            <a:ext cx="7656162" cy="1200329"/>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“incorporate organic matter and clay</a:t>
            </a:r>
            <a:r>
              <a:rPr lang="en-AU" dirty="0" smtClean="0">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AU" dirty="0" smtClean="0">
                <a:latin typeface="Calibri" panose="020F0502020204030204" pitchFamily="34" charset="0"/>
                <a:ea typeface="Times New Roman" panose="02020603050405020304" pitchFamily="18" charset="0"/>
                <a:cs typeface="Times New Roman" panose="02020603050405020304" pitchFamily="18" charset="0"/>
              </a:rPr>
              <a:t>“</a:t>
            </a:r>
            <a:r>
              <a:rPr lang="en-AU" dirty="0">
                <a:latin typeface="Calibri" panose="020F0502020204030204" pitchFamily="34" charset="0"/>
                <a:ea typeface="Times New Roman" panose="02020603050405020304" pitchFamily="18" charset="0"/>
                <a:cs typeface="Times New Roman" panose="02020603050405020304" pitchFamily="18" charset="0"/>
              </a:rPr>
              <a:t>be more aware of soaks and address the problem before it gets too bad</a:t>
            </a:r>
            <a:r>
              <a:rPr lang="en-AU"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AU" dirty="0" smtClean="0">
                <a:latin typeface="Calibri" panose="020F0502020204030204" pitchFamily="34" charset="0"/>
                <a:ea typeface="Times New Roman" panose="02020603050405020304" pitchFamily="18" charset="0"/>
                <a:cs typeface="Times New Roman" panose="02020603050405020304" pitchFamily="18" charset="0"/>
              </a:rPr>
              <a:t>“</a:t>
            </a:r>
            <a:r>
              <a:rPr lang="en-AU" dirty="0">
                <a:latin typeface="Calibri" panose="020F0502020204030204" pitchFamily="34" charset="0"/>
                <a:ea typeface="Times New Roman" panose="02020603050405020304" pitchFamily="18" charset="0"/>
                <a:cs typeface="Times New Roman" panose="02020603050405020304" pitchFamily="18" charset="0"/>
              </a:rPr>
              <a:t>actively recommend spading and arrange contracting</a:t>
            </a:r>
            <a:r>
              <a:rPr lang="en-AU"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AU" dirty="0" smtClean="0">
                <a:latin typeface="Calibri" panose="020F0502020204030204" pitchFamily="34" charset="0"/>
                <a:ea typeface="Times New Roman" panose="02020603050405020304" pitchFamily="18" charset="0"/>
                <a:cs typeface="Times New Roman" panose="02020603050405020304" pitchFamily="18" charset="0"/>
              </a:rPr>
              <a:t>“</a:t>
            </a:r>
            <a:r>
              <a:rPr lang="en-AU" dirty="0">
                <a:latin typeface="Calibri" panose="020F0502020204030204" pitchFamily="34" charset="0"/>
                <a:ea typeface="Times New Roman" panose="02020603050405020304" pitchFamily="18" charset="0"/>
                <a:cs typeface="Times New Roman" panose="02020603050405020304" pitchFamily="18" charset="0"/>
              </a:rPr>
              <a:t>chicken manure spreading and </a:t>
            </a:r>
            <a:r>
              <a:rPr lang="en-AU" dirty="0" smtClean="0">
                <a:latin typeface="Calibri" panose="020F0502020204030204" pitchFamily="34" charset="0"/>
                <a:ea typeface="Times New Roman" panose="02020603050405020304" pitchFamily="18" charset="0"/>
                <a:cs typeface="Times New Roman" panose="02020603050405020304" pitchFamily="18" charset="0"/>
              </a:rPr>
              <a:t>incorporation”</a:t>
            </a:r>
            <a:endParaRPr lang="en-AU" dirty="0"/>
          </a:p>
        </p:txBody>
      </p:sp>
    </p:spTree>
    <p:extLst>
      <p:ext uri="{BB962C8B-B14F-4D97-AF65-F5344CB8AC3E}">
        <p14:creationId xmlns:p14="http://schemas.microsoft.com/office/powerpoint/2010/main" val="1658951390"/>
      </p:ext>
    </p:extLst>
  </p:cSld>
  <p:clrMapOvr>
    <a:masterClrMapping/>
  </p:clrMapOvr>
  <p:transition xmlns:p14="http://schemas.microsoft.com/office/powerpoint/2010/main" spd="slow" advClick="0" advTm="20000"/>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3544</TotalTime>
  <Words>273</Words>
  <Application>Microsoft Macintosh PowerPoint</Application>
  <PresentationFormat>On-screen Show (4:3)</PresentationFormat>
  <Paragraphs>43</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Advantage</vt:lpstr>
      <vt:lpstr>PowerPoint Presentation</vt:lpstr>
      <vt:lpstr>Issues</vt:lpstr>
      <vt:lpstr>Extension messages</vt:lpstr>
      <vt:lpstr>Extension approaches -Partnerships</vt:lpstr>
      <vt:lpstr>Extension approaches</vt:lpstr>
      <vt:lpstr>Successes and Improvements -Adaptability </vt:lpstr>
      <vt:lpstr>Seeps on property</vt:lpstr>
      <vt:lpstr>Prior and After Session Knowledge Comparison</vt:lpstr>
      <vt:lpstr>Likelihood of change</vt:lpstr>
    </vt:vector>
  </TitlesOfParts>
  <Company>Birdwood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Alderton</dc:creator>
  <cp:lastModifiedBy>Kerry Stockman</cp:lastModifiedBy>
  <cp:revision>106</cp:revision>
  <cp:lastPrinted>2016-03-01T22:22:40Z</cp:lastPrinted>
  <dcterms:created xsi:type="dcterms:W3CDTF">2013-01-21T23:14:00Z</dcterms:created>
  <dcterms:modified xsi:type="dcterms:W3CDTF">2016-04-07T04:08:18Z</dcterms:modified>
</cp:coreProperties>
</file>