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0"/>
  </p:notesMasterIdLst>
  <p:sldIdLst>
    <p:sldId id="275" r:id="rId3"/>
    <p:sldId id="299" r:id="rId4"/>
    <p:sldId id="302" r:id="rId5"/>
    <p:sldId id="285" r:id="rId6"/>
    <p:sldId id="333" r:id="rId7"/>
    <p:sldId id="317" r:id="rId8"/>
    <p:sldId id="283" r:id="rId9"/>
    <p:sldId id="290" r:id="rId10"/>
    <p:sldId id="294" r:id="rId11"/>
    <p:sldId id="291" r:id="rId12"/>
    <p:sldId id="292" r:id="rId13"/>
    <p:sldId id="293" r:id="rId14"/>
    <p:sldId id="297" r:id="rId15"/>
    <p:sldId id="295" r:id="rId16"/>
    <p:sldId id="336" r:id="rId17"/>
    <p:sldId id="335" r:id="rId18"/>
    <p:sldId id="303" r:id="rId19"/>
    <p:sldId id="309" r:id="rId20"/>
    <p:sldId id="323" r:id="rId21"/>
    <p:sldId id="332" r:id="rId22"/>
    <p:sldId id="324" r:id="rId23"/>
    <p:sldId id="330" r:id="rId24"/>
    <p:sldId id="329" r:id="rId25"/>
    <p:sldId id="310" r:id="rId26"/>
    <p:sldId id="326" r:id="rId27"/>
    <p:sldId id="327" r:id="rId28"/>
    <p:sldId id="328" r:id="rId29"/>
    <p:sldId id="331" r:id="rId30"/>
    <p:sldId id="325" r:id="rId31"/>
    <p:sldId id="316" r:id="rId32"/>
    <p:sldId id="311" r:id="rId33"/>
    <p:sldId id="312" r:id="rId34"/>
    <p:sldId id="313" r:id="rId35"/>
    <p:sldId id="318" r:id="rId36"/>
    <p:sldId id="315" r:id="rId37"/>
    <p:sldId id="314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8" autoAdjust="0"/>
    <p:restoredTop sz="78691" autoAdjust="0"/>
  </p:normalViewPr>
  <p:slideViewPr>
    <p:cSldViewPr>
      <p:cViewPr varScale="1">
        <p:scale>
          <a:sx n="88" d="100"/>
          <a:sy n="88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0" i="0" baseline="0" dirty="0" smtClean="0">
                <a:effectLst/>
              </a:rPr>
              <a:t>Worker Fatalities per 100,000 Workers</a:t>
            </a:r>
            <a:endParaRPr lang="en-US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2014</a:t>
            </a:r>
            <a:endParaRPr lang="en-US" sz="1600" dirty="0" smtClean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7468394575678"/>
          <c:y val="0.17621863015672"/>
          <c:w val="0.934476049868766"/>
          <c:h val="0.44080497343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Sheet1!$A$2:$A$14</c:f>
              <c:strCache>
                <c:ptCount val="13"/>
                <c:pt idx="0">
                  <c:v>All industries </c:v>
                </c:pt>
                <c:pt idx="1">
                  <c:v>Other Services</c:v>
                </c:pt>
                <c:pt idx="2">
                  <c:v>Accommodation and food services</c:v>
                </c:pt>
                <c:pt idx="3">
                  <c:v>Public administration and safety</c:v>
                </c:pt>
                <c:pt idx="4">
                  <c:v>Administrative and support services</c:v>
                </c:pt>
                <c:pt idx="5">
                  <c:v>Wholesale trade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Electricity, gas, water and waste services</c:v>
                </c:pt>
                <c:pt idx="9">
                  <c:v>Mining</c:v>
                </c:pt>
                <c:pt idx="10">
                  <c:v>Arts and recreation services</c:v>
                </c:pt>
                <c:pt idx="11">
                  <c:v>Transport, postal and warehousing</c:v>
                </c:pt>
                <c:pt idx="12">
                  <c:v>Agriculture, forestry and fishing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1.61</c:v>
                </c:pt>
                <c:pt idx="1">
                  <c:v>0.61</c:v>
                </c:pt>
                <c:pt idx="2">
                  <c:v>0.64</c:v>
                </c:pt>
                <c:pt idx="3">
                  <c:v>0.82</c:v>
                </c:pt>
                <c:pt idx="4">
                  <c:v>1.05</c:v>
                </c:pt>
                <c:pt idx="5">
                  <c:v>1.55</c:v>
                </c:pt>
                <c:pt idx="6">
                  <c:v>1.62</c:v>
                </c:pt>
                <c:pt idx="7">
                  <c:v>2.98</c:v>
                </c:pt>
                <c:pt idx="8">
                  <c:v>3.42</c:v>
                </c:pt>
                <c:pt idx="9">
                  <c:v>3.99</c:v>
                </c:pt>
                <c:pt idx="10">
                  <c:v>4.75</c:v>
                </c:pt>
                <c:pt idx="11">
                  <c:v>7.71</c:v>
                </c:pt>
                <c:pt idx="12">
                  <c:v>13.25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218472"/>
        <c:axId val="2100109880"/>
      </c:barChart>
      <c:catAx>
        <c:axId val="-2147218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/>
                <a:cs typeface="Arial Narrow"/>
              </a:defRPr>
            </a:pPr>
            <a:endParaRPr lang="en-US"/>
          </a:p>
        </c:txPr>
        <c:crossAx val="2100109880"/>
        <c:crosses val="autoZero"/>
        <c:auto val="1"/>
        <c:lblAlgn val="ctr"/>
        <c:lblOffset val="100"/>
        <c:noMultiLvlLbl val="0"/>
      </c:catAx>
      <c:valAx>
        <c:axId val="2100109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7218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="0" i="0" baseline="0" dirty="0" smtClean="0">
                <a:effectLst/>
              </a:rPr>
              <a:t>Worker Fatalities per 100,000 Workers</a:t>
            </a:r>
            <a:endParaRPr lang="en-US" sz="1600" dirty="0" smtClean="0">
              <a:effectLst/>
            </a:endParaRPr>
          </a:p>
          <a:p>
            <a:pPr>
              <a:defRPr sz="1600"/>
            </a:pPr>
            <a:r>
              <a:rPr lang="en-US" sz="1600" b="1" i="0" baseline="0" dirty="0" smtClean="0">
                <a:effectLst/>
              </a:rPr>
              <a:t>2014</a:t>
            </a:r>
            <a:endParaRPr lang="en-US" sz="1600" dirty="0" smtClean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7468394575678"/>
          <c:y val="0.17621863015672"/>
          <c:w val="0.934476049868766"/>
          <c:h val="0.44080497343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2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Sheet1!$A$2:$A$14</c:f>
              <c:strCache>
                <c:ptCount val="13"/>
                <c:pt idx="0">
                  <c:v>All industries </c:v>
                </c:pt>
                <c:pt idx="1">
                  <c:v>Other Services</c:v>
                </c:pt>
                <c:pt idx="2">
                  <c:v>Accommodation and food services</c:v>
                </c:pt>
                <c:pt idx="3">
                  <c:v>Public administration and safety</c:v>
                </c:pt>
                <c:pt idx="4">
                  <c:v>Administrative and support services</c:v>
                </c:pt>
                <c:pt idx="5">
                  <c:v>Wholesale trade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Electricity, gas, water and waste services</c:v>
                </c:pt>
                <c:pt idx="9">
                  <c:v>Mining</c:v>
                </c:pt>
                <c:pt idx="10">
                  <c:v>Arts and recreation services</c:v>
                </c:pt>
                <c:pt idx="11">
                  <c:v>Transport, postal and warehousing</c:v>
                </c:pt>
                <c:pt idx="12">
                  <c:v>Agriculture, forestry and fishing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1.61</c:v>
                </c:pt>
                <c:pt idx="1">
                  <c:v>0.61</c:v>
                </c:pt>
                <c:pt idx="2">
                  <c:v>0.64</c:v>
                </c:pt>
                <c:pt idx="3">
                  <c:v>0.82</c:v>
                </c:pt>
                <c:pt idx="4">
                  <c:v>1.05</c:v>
                </c:pt>
                <c:pt idx="5">
                  <c:v>1.55</c:v>
                </c:pt>
                <c:pt idx="6">
                  <c:v>1.62</c:v>
                </c:pt>
                <c:pt idx="7">
                  <c:v>2.98</c:v>
                </c:pt>
                <c:pt idx="8">
                  <c:v>3.42</c:v>
                </c:pt>
                <c:pt idx="9">
                  <c:v>3.99</c:v>
                </c:pt>
                <c:pt idx="10">
                  <c:v>4.75</c:v>
                </c:pt>
                <c:pt idx="11">
                  <c:v>7.71</c:v>
                </c:pt>
                <c:pt idx="12">
                  <c:v>13.25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7066872"/>
        <c:axId val="-2146817080"/>
      </c:barChart>
      <c:catAx>
        <c:axId val="-2147066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/>
                <a:cs typeface="Arial Narrow"/>
              </a:defRPr>
            </a:pPr>
            <a:endParaRPr lang="en-US"/>
          </a:p>
        </c:txPr>
        <c:crossAx val="-2146817080"/>
        <c:crosses val="autoZero"/>
        <c:auto val="1"/>
        <c:lblAlgn val="ctr"/>
        <c:lblOffset val="100"/>
        <c:noMultiLvlLbl val="0"/>
      </c:catAx>
      <c:valAx>
        <c:axId val="-2146817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7066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21880047516088"/>
          <c:w val="0.998089983022071"/>
          <c:h val="0.9583333333333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Seven Steps for Small Business</c:v>
                </c:pt>
              </c:strCache>
            </c:strRef>
          </c:tx>
          <c:dPt>
            <c:idx val="3"/>
            <c:bubble3D val="0"/>
            <c:explosion val="2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3"/>
              <c:layout>
                <c:manualLayout>
                  <c:x val="0.00374060919188151"/>
                  <c:y val="-0.24310439865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Setting up a safe workplace</c:v>
                </c:pt>
                <c:pt idx="1">
                  <c:v>Consulting</c:v>
                </c:pt>
                <c:pt idx="2">
                  <c:v>Managing Hazards</c:v>
                </c:pt>
                <c:pt idx="3">
                  <c:v>Informing, training and supervising</c:v>
                </c:pt>
                <c:pt idx="4">
                  <c:v>Maintaining a safe workplace</c:v>
                </c:pt>
                <c:pt idx="5">
                  <c:v>Keeping Records</c:v>
                </c:pt>
                <c:pt idx="6">
                  <c:v>Monitoring, reviewing and improving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B7F9-8B80-4F9A-8461-619625263FB9}" type="datetimeFigureOut">
              <a:rPr lang="en-AU" smtClean="0"/>
              <a:t>1/04/16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3D95-1C13-4E8F-9798-9681A38F19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00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Opening</a:t>
            </a:r>
          </a:p>
          <a:p>
            <a:r>
              <a:rPr lang="en-AU" sz="1400" b="0" dirty="0" smtClean="0"/>
              <a:t>15</a:t>
            </a:r>
            <a:r>
              <a:rPr lang="en-AU" sz="1400" b="0" baseline="0" dirty="0" smtClean="0"/>
              <a:t> minute presentation</a:t>
            </a:r>
          </a:p>
          <a:p>
            <a:r>
              <a:rPr lang="en-AU" sz="1400" b="1" baseline="0" dirty="0" smtClean="0"/>
              <a:t>Problem</a:t>
            </a:r>
            <a:r>
              <a:rPr lang="en-AU" sz="1400" b="0" baseline="0" dirty="0" smtClean="0"/>
              <a:t>, </a:t>
            </a:r>
            <a:r>
              <a:rPr lang="en-AU" sz="1400" b="1" baseline="0" dirty="0" smtClean="0"/>
              <a:t>Capabilities</a:t>
            </a:r>
            <a:r>
              <a:rPr lang="en-AU" sz="1400" b="0" baseline="0" dirty="0" smtClean="0"/>
              <a:t>, </a:t>
            </a:r>
            <a:r>
              <a:rPr lang="en-AU" sz="1400" b="1" baseline="0" dirty="0" smtClean="0"/>
              <a:t>Value proposition</a:t>
            </a:r>
          </a:p>
          <a:p>
            <a:r>
              <a:rPr lang="en-AU" sz="1400" b="0" baseline="0" dirty="0" smtClean="0"/>
              <a:t>Q &amp; A at the end</a:t>
            </a:r>
            <a:endParaRPr lang="en-AU" b="0" dirty="0" smtClean="0"/>
          </a:p>
          <a:p>
            <a:r>
              <a:rPr lang="en-AU" sz="1400" b="0" dirty="0" smtClean="0"/>
              <a:t>Brand</a:t>
            </a:r>
            <a:r>
              <a:rPr lang="en-AU" sz="1400" b="0" baseline="0" dirty="0" smtClean="0"/>
              <a:t> concept</a:t>
            </a:r>
          </a:p>
          <a:p>
            <a:r>
              <a:rPr lang="en-AU" sz="1400" b="0" baseline="0" dirty="0" smtClean="0"/>
              <a:t>Drive </a:t>
            </a:r>
            <a:r>
              <a:rPr lang="en-AU" sz="1400" b="1" baseline="0" dirty="0" smtClean="0"/>
              <a:t>Cultural change, demonstrate performance</a:t>
            </a:r>
            <a:endParaRPr lang="en-AU" sz="1400" b="0" baseline="0" dirty="0"/>
          </a:p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08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45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85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83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359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08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939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711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858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598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09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Ag Induction Manager </a:t>
            </a:r>
            <a:r>
              <a:rPr lang="en-AU" baseline="0" dirty="0" smtClean="0"/>
              <a:t>as part of the solution.  It has these four key elements.</a:t>
            </a:r>
          </a:p>
          <a:p>
            <a:r>
              <a:rPr lang="en-AU" b="1" baseline="0" dirty="0" smtClean="0"/>
              <a:t>Up and running </a:t>
            </a:r>
            <a:r>
              <a:rPr lang="en-AU" baseline="0" dirty="0" smtClean="0"/>
              <a:t>– no need to wait</a:t>
            </a:r>
          </a:p>
          <a:p>
            <a:r>
              <a:rPr lang="en-AU" baseline="0" dirty="0" smtClean="0"/>
              <a:t>Developed in consultation with</a:t>
            </a:r>
            <a:r>
              <a:rPr lang="en-AU" b="1" baseline="0" dirty="0" smtClean="0"/>
              <a:t> industry </a:t>
            </a:r>
            <a:r>
              <a:rPr lang="en-AU" baseline="0" dirty="0" smtClean="0"/>
              <a:t>and </a:t>
            </a:r>
            <a:r>
              <a:rPr lang="en-AU" b="1" baseline="0" dirty="0" smtClean="0"/>
              <a:t>regulators</a:t>
            </a:r>
          </a:p>
          <a:p>
            <a:r>
              <a:rPr lang="en-AU" b="1" baseline="0" dirty="0" smtClean="0"/>
              <a:t>Clear language, easy navigation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23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818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Workers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One payment, one platform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Unlimited inductions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Do it in own time, own</a:t>
            </a:r>
            <a:r>
              <a:rPr lang="en-AU" baseline="0" dirty="0" smtClean="0"/>
              <a:t> place - n</a:t>
            </a:r>
            <a:r>
              <a:rPr lang="en-AU" dirty="0" smtClean="0"/>
              <a:t>o</a:t>
            </a:r>
            <a:r>
              <a:rPr lang="en-AU" baseline="0" dirty="0" smtClean="0"/>
              <a:t> need to travel to central location.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Transferrable across different employers</a:t>
            </a:r>
          </a:p>
          <a:p>
            <a:endParaRPr lang="en-AU" b="1" dirty="0" smtClean="0"/>
          </a:p>
          <a:p>
            <a:r>
              <a:rPr lang="en-AU" b="1" dirty="0" smtClean="0"/>
              <a:t>Farm Managers</a:t>
            </a:r>
            <a:endParaRPr lang="en-AU" dirty="0" smtClean="0"/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employees &amp; family members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Contractors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Farm manager education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Free tools</a:t>
            </a:r>
          </a:p>
          <a:p>
            <a:pPr marL="171450" indent="-171450">
              <a:buFont typeface="Arial"/>
              <a:buChar char="•"/>
            </a:pPr>
            <a:r>
              <a:rPr lang="en-AU" dirty="0" smtClean="0"/>
              <a:t>Recordable</a:t>
            </a:r>
          </a:p>
          <a:p>
            <a:endParaRPr lang="en-AU" dirty="0" smtClean="0"/>
          </a:p>
          <a:p>
            <a:r>
              <a:rPr lang="en-AU" b="1" dirty="0" smtClean="0"/>
              <a:t>Site Operators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Induction for people picking up or delivering goods – prior to entering</a:t>
            </a:r>
            <a:r>
              <a:rPr lang="en-AU" b="0" baseline="0" dirty="0" smtClean="0"/>
              <a:t> site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Common Industry content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Ability to add company specific information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Recordable &amp; auditable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Can</a:t>
            </a:r>
            <a:r>
              <a:rPr lang="en-AU" b="0" baseline="0" dirty="0" smtClean="0"/>
              <a:t> be used for employees &amp; contractors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Ability to show they are pushing safety through the supply chain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Branding opportunity</a:t>
            </a:r>
          </a:p>
          <a:p>
            <a:endParaRPr lang="en-AU" b="0" dirty="0" smtClean="0"/>
          </a:p>
          <a:p>
            <a:r>
              <a:rPr lang="en-AU" b="1" dirty="0" smtClean="0"/>
              <a:t>Wider Industry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Lift industry standard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Cost effective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Single Platform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Standard work practices</a:t>
            </a:r>
          </a:p>
          <a:p>
            <a:pPr marL="171450" indent="-171450">
              <a:buFont typeface="Arial"/>
              <a:buChar char="•"/>
            </a:pPr>
            <a:r>
              <a:rPr lang="en-AU" b="0" dirty="0" smtClean="0"/>
              <a:t>Supply</a:t>
            </a:r>
            <a:r>
              <a:rPr lang="en-AU" b="0" baseline="0" dirty="0" smtClean="0"/>
              <a:t> chain solution to worker safety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Industry-wide positive branding opportunity</a:t>
            </a:r>
          </a:p>
          <a:p>
            <a:pPr marL="171450" indent="-171450">
              <a:buFont typeface="Arial"/>
              <a:buChar char="•"/>
            </a:pPr>
            <a:r>
              <a:rPr lang="en-AU" b="0" baseline="0" dirty="0" smtClean="0"/>
              <a:t>Could turn Australia into a global leader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543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 smtClean="0"/>
          </a:p>
          <a:p>
            <a:pPr marL="171450" indent="-171450">
              <a:buFont typeface="Arial"/>
              <a:buChar char="•"/>
            </a:pPr>
            <a:r>
              <a:rPr lang="en-AU" sz="1400" dirty="0" smtClean="0"/>
              <a:t>We think our products can compliment your Premium</a:t>
            </a:r>
            <a:r>
              <a:rPr lang="en-AU" sz="1400" baseline="0" dirty="0" smtClean="0"/>
              <a:t> Food and Wine </a:t>
            </a:r>
            <a:r>
              <a:rPr lang="en-AU" sz="1400" dirty="0" smtClean="0"/>
              <a:t>strategy</a:t>
            </a:r>
          </a:p>
          <a:p>
            <a:pPr marL="171450" indent="-171450">
              <a:buFont typeface="Arial"/>
              <a:buChar char="•"/>
            </a:pPr>
            <a:r>
              <a:rPr lang="en-AU" sz="1400" dirty="0" smtClean="0"/>
              <a:t>Agriculture has a serious issue with worker safety</a:t>
            </a:r>
          </a:p>
          <a:p>
            <a:pPr marL="171450" indent="-171450">
              <a:buFont typeface="Arial"/>
              <a:buChar char="•"/>
            </a:pPr>
            <a:r>
              <a:rPr lang="en-AU" sz="1400" dirty="0" smtClean="0"/>
              <a:t>We have a proven platform that can be implemented throughout</a:t>
            </a:r>
            <a:r>
              <a:rPr lang="en-AU" sz="1400" baseline="0" dirty="0" smtClean="0"/>
              <a:t> the agriculture supply chain</a:t>
            </a:r>
          </a:p>
          <a:p>
            <a:pPr marL="628650" lvl="1" indent="-171450">
              <a:buFont typeface="Arial"/>
              <a:buChar char="•"/>
            </a:pPr>
            <a:r>
              <a:rPr lang="en-AU" sz="1400" dirty="0" smtClean="0"/>
              <a:t>Sustainable model that provides commercial solutions</a:t>
            </a:r>
          </a:p>
          <a:p>
            <a:pPr marL="628650" lvl="1" indent="-171450">
              <a:buFont typeface="Arial"/>
              <a:buChar char="•"/>
            </a:pPr>
            <a:r>
              <a:rPr lang="en-AU" sz="1400" dirty="0" smtClean="0"/>
              <a:t>Not reliant on grant funding</a:t>
            </a:r>
          </a:p>
          <a:p>
            <a:pPr marL="171450" indent="-171450">
              <a:buFont typeface="Arial"/>
              <a:buChar char="•"/>
            </a:pPr>
            <a:r>
              <a:rPr lang="en-AU" sz="1400" dirty="0" smtClean="0"/>
              <a:t>It is up and running today</a:t>
            </a:r>
          </a:p>
          <a:p>
            <a:pPr marL="171450" indent="-171450">
              <a:buFont typeface="Arial"/>
              <a:buChar char="•"/>
            </a:pPr>
            <a:r>
              <a:rPr lang="en-AU" sz="1400" dirty="0" smtClean="0"/>
              <a:t>What do we need to do together to start the cultural</a:t>
            </a:r>
            <a:r>
              <a:rPr lang="en-AU" sz="1400" baseline="0" dirty="0" smtClean="0"/>
              <a:t> change?</a:t>
            </a:r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65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0" dirty="0" smtClean="0"/>
              <a:t>Traditionally, inductions are specific to a single company</a:t>
            </a:r>
          </a:p>
          <a:p>
            <a:r>
              <a:rPr lang="en-AU" sz="1400" b="0" dirty="0" smtClean="0"/>
              <a:t>A</a:t>
            </a:r>
            <a:r>
              <a:rPr lang="en-AU" sz="1400" b="0" baseline="0" dirty="0" smtClean="0"/>
              <a:t>n individual may have to do many inductions, covering the same material</a:t>
            </a:r>
            <a:endParaRPr lang="en-AU" sz="14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5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0" dirty="0" smtClean="0"/>
              <a:t>Ag</a:t>
            </a:r>
            <a:r>
              <a:rPr lang="en-AU" sz="1400" b="0" baseline="0" dirty="0" smtClean="0"/>
              <a:t> Induction Manager is a </a:t>
            </a:r>
            <a:r>
              <a:rPr lang="en-AU" sz="1400" b="1" baseline="0" dirty="0" smtClean="0"/>
              <a:t>unique platform</a:t>
            </a:r>
          </a:p>
          <a:p>
            <a:r>
              <a:rPr lang="en-AU" sz="1400" b="0" dirty="0" smtClean="0"/>
              <a:t>Based on subscription</a:t>
            </a:r>
          </a:p>
          <a:p>
            <a:r>
              <a:rPr lang="en-AU" sz="1400" b="0" dirty="0" smtClean="0"/>
              <a:t>Access</a:t>
            </a:r>
            <a:r>
              <a:rPr lang="en-AU" sz="1400" b="0" baseline="0" dirty="0" smtClean="0"/>
              <a:t> to any inductions in the system</a:t>
            </a:r>
          </a:p>
          <a:p>
            <a:r>
              <a:rPr lang="en-AU" sz="1400" b="0" baseline="0" dirty="0" smtClean="0"/>
              <a:t>Workers</a:t>
            </a:r>
            <a:r>
              <a:rPr lang="en-AU" sz="1400" b="1" baseline="0" dirty="0" smtClean="0"/>
              <a:t> self-select </a:t>
            </a:r>
            <a:r>
              <a:rPr lang="en-AU" sz="1400" b="0" baseline="0" dirty="0" smtClean="0"/>
              <a:t>those inductions </a:t>
            </a:r>
          </a:p>
          <a:p>
            <a:endParaRPr lang="en-AU" b="1" baseline="0" dirty="0" smtClean="0"/>
          </a:p>
          <a:p>
            <a:r>
              <a:rPr lang="en-AU" b="1" baseline="0" dirty="0" smtClean="0"/>
              <a:t>Example</a:t>
            </a:r>
          </a:p>
          <a:p>
            <a:r>
              <a:rPr lang="en-AU" b="0" baseline="0" dirty="0" smtClean="0"/>
              <a:t>Seasonal Worker</a:t>
            </a:r>
          </a:p>
          <a:p>
            <a:r>
              <a:rPr lang="en-AU" b="0" baseline="0" dirty="0" smtClean="0"/>
              <a:t>- </a:t>
            </a:r>
            <a:r>
              <a:rPr lang="en-AU" b="1" baseline="0" dirty="0" smtClean="0"/>
              <a:t>Grain harvest</a:t>
            </a:r>
            <a:r>
              <a:rPr lang="en-AU" b="0" baseline="0" dirty="0" smtClean="0"/>
              <a:t>, on to </a:t>
            </a:r>
            <a:r>
              <a:rPr lang="en-AU" b="1" baseline="0" dirty="0" smtClean="0"/>
              <a:t>fruit picking</a:t>
            </a:r>
            <a:r>
              <a:rPr lang="en-AU" b="0" baseline="0" dirty="0" smtClean="0"/>
              <a:t>, then on to </a:t>
            </a:r>
            <a:r>
              <a:rPr lang="en-AU" b="1" baseline="0" dirty="0" smtClean="0"/>
              <a:t>grain receival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5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b="1" baseline="0" dirty="0" smtClean="0"/>
          </a:p>
          <a:p>
            <a:r>
              <a:rPr lang="en-AU" b="1" baseline="0" dirty="0" smtClean="0"/>
              <a:t>Example</a:t>
            </a:r>
          </a:p>
          <a:p>
            <a:r>
              <a:rPr lang="en-AU" b="0" baseline="0" dirty="0" smtClean="0"/>
              <a:t>Seasonal Worker</a:t>
            </a:r>
          </a:p>
          <a:p>
            <a:r>
              <a:rPr lang="en-AU" b="0" baseline="0" dirty="0" smtClean="0"/>
              <a:t>- Grain harvest, on to fruit picking at a corporate farm, then on to a grain receival site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5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  <a:p>
            <a:endParaRPr lang="en-AU" b="1" baseline="0" dirty="0" smtClean="0"/>
          </a:p>
          <a:p>
            <a:r>
              <a:rPr lang="en-AU" b="1" baseline="0" dirty="0" smtClean="0"/>
              <a:t>Example</a:t>
            </a:r>
          </a:p>
          <a:p>
            <a:r>
              <a:rPr lang="en-AU" b="0" baseline="0" dirty="0" smtClean="0"/>
              <a:t>Seasonal Worker</a:t>
            </a:r>
          </a:p>
          <a:p>
            <a:r>
              <a:rPr lang="en-AU" b="0" baseline="0" dirty="0" smtClean="0"/>
              <a:t>- Grain harvest, on to fruit picking at a corporate farm, then on to a grain </a:t>
            </a:r>
            <a:r>
              <a:rPr lang="en-AU" b="0" baseline="0" dirty="0" err="1" smtClean="0"/>
              <a:t>receival</a:t>
            </a:r>
            <a:r>
              <a:rPr lang="en-AU" b="0" baseline="0" dirty="0" smtClean="0"/>
              <a:t> site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5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Ag</a:t>
            </a:r>
            <a:r>
              <a:rPr lang="en-AU" baseline="0" dirty="0" smtClean="0"/>
              <a:t> Induction Manager is a unique platform</a:t>
            </a:r>
          </a:p>
          <a:p>
            <a:r>
              <a:rPr lang="en-AU" dirty="0" smtClean="0"/>
              <a:t>Based on subscription</a:t>
            </a:r>
          </a:p>
          <a:p>
            <a:r>
              <a:rPr lang="en-AU" dirty="0" smtClean="0"/>
              <a:t>Access</a:t>
            </a:r>
            <a:r>
              <a:rPr lang="en-AU" baseline="0" dirty="0" smtClean="0"/>
              <a:t> to any inductions in the system</a:t>
            </a:r>
          </a:p>
          <a:p>
            <a:r>
              <a:rPr lang="en-AU" baseline="0" dirty="0" smtClean="0"/>
              <a:t>Workers self-select those inductions that are relevant to them and can add throughout their subscription at no additional cost.</a:t>
            </a:r>
          </a:p>
          <a:p>
            <a:endParaRPr lang="en-AU" b="1" baseline="0" dirty="0" smtClean="0"/>
          </a:p>
          <a:p>
            <a:r>
              <a:rPr lang="en-AU" b="1" baseline="0" dirty="0" smtClean="0"/>
              <a:t>Example</a:t>
            </a:r>
          </a:p>
          <a:p>
            <a:r>
              <a:rPr lang="en-AU" b="0" baseline="0" dirty="0" smtClean="0"/>
              <a:t>Seasonal Worker</a:t>
            </a:r>
          </a:p>
          <a:p>
            <a:r>
              <a:rPr lang="en-AU" b="0" baseline="0" dirty="0" smtClean="0"/>
              <a:t>- Grain harvest, on to fruit picking at a corporate farm, then on to a grain </a:t>
            </a:r>
            <a:r>
              <a:rPr lang="en-AU" b="0" baseline="0" dirty="0" err="1" smtClean="0"/>
              <a:t>receival</a:t>
            </a:r>
            <a:r>
              <a:rPr lang="en-AU" b="0" baseline="0" dirty="0" smtClean="0"/>
              <a:t> site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35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66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3D95-1C13-4E8F-9798-9681A38F190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87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8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52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72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8" name="Picture 7" descr="Title 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5593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tent Imag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582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4817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tent Image 3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789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234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18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57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50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ontent Image 3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789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97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96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327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96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56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072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9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36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5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4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39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747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3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3063-ADA5-453C-851D-1393AFE08CF3}" type="datetimeFigureOut">
              <a:rPr lang="en-AU" smtClean="0"/>
              <a:t>1/04/16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9051-E109-4008-B651-95A5D7BED5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4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Foot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7312"/>
            <a:ext cx="9144000" cy="609600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5413"/>
            <a:ext cx="91440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246E879-053D-8445-A5F0-51DCF9EC06A7}" type="slidenum">
              <a:rPr lang="en-AU" smtClean="0"/>
              <a:pPr defTabSz="457200"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0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ucing-harm-logo-cmy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2131664"/>
            <a:ext cx="914400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736850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Core</a:t>
            </a:r>
          </a:p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13185" y="2888978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Worker</a:t>
            </a:r>
          </a:p>
          <a:p>
            <a:r>
              <a:rPr lang="en-AU" dirty="0" smtClean="0"/>
              <a:t>Type</a:t>
            </a:r>
            <a:endParaRPr lang="en-AU" dirty="0"/>
          </a:p>
        </p:txBody>
      </p:sp>
      <p:sp>
        <p:nvSpPr>
          <p:cNvPr id="51" name="Rectangle 50"/>
          <p:cNvSpPr/>
          <p:nvPr/>
        </p:nvSpPr>
        <p:spPr>
          <a:xfrm>
            <a:off x="3260" y="4041106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Industry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10797" y="5193234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Company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charset="0"/>
              </a:rPr>
              <a:t>Seasonal Worker</a:t>
            </a:r>
            <a:br>
              <a:rPr lang="en-AU" dirty="0" smtClean="0">
                <a:latin typeface="Calibri" charset="0"/>
              </a:rPr>
            </a:br>
            <a:r>
              <a:rPr lang="en-AU" sz="2800" dirty="0"/>
              <a:t>Working on farm for grain </a:t>
            </a:r>
            <a:r>
              <a:rPr lang="en-AU" sz="2800" dirty="0" smtClean="0"/>
              <a:t>harvest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379CE88E-62B1-B642-A154-A794B569D16C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35696" y="1988888"/>
            <a:ext cx="6768752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Core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140968"/>
            <a:ext cx="3168352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 Narrow"/>
                <a:cs typeface="Arial Narrow"/>
              </a:rPr>
              <a:t>Farm Grower / Carrier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448" y="3140968"/>
            <a:ext cx="3168000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Site Employee / Contractor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544522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5880" y="544522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035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5696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On Farm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7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8048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190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3832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34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41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44272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6200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54" name="Elbow Connector 53"/>
          <p:cNvCxnSpPr>
            <a:stCxn id="5" idx="2"/>
            <a:endCxn id="6" idx="0"/>
          </p:cNvCxnSpPr>
          <p:nvPr/>
        </p:nvCxnSpPr>
        <p:spPr>
          <a:xfrm rot="5400000">
            <a:off x="3959932" y="1880828"/>
            <a:ext cx="720080" cy="1800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" idx="2"/>
            <a:endCxn id="7" idx="0"/>
          </p:cNvCxnSpPr>
          <p:nvPr/>
        </p:nvCxnSpPr>
        <p:spPr>
          <a:xfrm rot="16200000" flipH="1">
            <a:off x="5760220" y="1880740"/>
            <a:ext cx="720080" cy="18003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6" idx="2"/>
            <a:endCxn id="29" idx="0"/>
          </p:cNvCxnSpPr>
          <p:nvPr/>
        </p:nvCxnSpPr>
        <p:spPr>
          <a:xfrm rot="5400000">
            <a:off x="2411720" y="3284944"/>
            <a:ext cx="720128" cy="1296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" idx="2"/>
            <a:endCxn id="31" idx="0"/>
          </p:cNvCxnSpPr>
          <p:nvPr/>
        </p:nvCxnSpPr>
        <p:spPr>
          <a:xfrm rot="16200000" flipH="1">
            <a:off x="3707896" y="3284944"/>
            <a:ext cx="720128" cy="129617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2"/>
            <a:endCxn id="33" idx="0"/>
          </p:cNvCxnSpPr>
          <p:nvPr/>
        </p:nvCxnSpPr>
        <p:spPr>
          <a:xfrm rot="5400000">
            <a:off x="2735788" y="3609012"/>
            <a:ext cx="720128" cy="64804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6" idx="2"/>
            <a:endCxn id="30" idx="0"/>
          </p:cNvCxnSpPr>
          <p:nvPr/>
        </p:nvCxnSpPr>
        <p:spPr>
          <a:xfrm rot="16200000" flipH="1">
            <a:off x="3383860" y="3608980"/>
            <a:ext cx="720128" cy="64810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2"/>
            <a:endCxn id="32" idx="0"/>
          </p:cNvCxnSpPr>
          <p:nvPr/>
        </p:nvCxnSpPr>
        <p:spPr>
          <a:xfrm rot="16200000" flipH="1">
            <a:off x="3059824" y="3933016"/>
            <a:ext cx="720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" idx="2"/>
            <a:endCxn id="46" idx="0"/>
          </p:cNvCxnSpPr>
          <p:nvPr/>
        </p:nvCxnSpPr>
        <p:spPr>
          <a:xfrm rot="16200000" flipH="1">
            <a:off x="7164368" y="3429048"/>
            <a:ext cx="720128" cy="100796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" idx="2"/>
            <a:endCxn id="48" idx="0"/>
          </p:cNvCxnSpPr>
          <p:nvPr/>
        </p:nvCxnSpPr>
        <p:spPr>
          <a:xfrm rot="5400000">
            <a:off x="6192260" y="3464908"/>
            <a:ext cx="720128" cy="9362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" idx="2"/>
            <a:endCxn id="45" idx="0"/>
          </p:cNvCxnSpPr>
          <p:nvPr/>
        </p:nvCxnSpPr>
        <p:spPr>
          <a:xfrm rot="16200000" flipH="1">
            <a:off x="6840332" y="3753084"/>
            <a:ext cx="720128" cy="3598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" idx="2"/>
            <a:endCxn id="47" idx="0"/>
          </p:cNvCxnSpPr>
          <p:nvPr/>
        </p:nvCxnSpPr>
        <p:spPr>
          <a:xfrm rot="5400000">
            <a:off x="6516296" y="3788944"/>
            <a:ext cx="720128" cy="288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46" idx="2"/>
          </p:cNvCxnSpPr>
          <p:nvPr/>
        </p:nvCxnSpPr>
        <p:spPr>
          <a:xfrm rot="5400000">
            <a:off x="7632336" y="5049144"/>
            <a:ext cx="792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8" idx="2"/>
            <a:endCxn id="17" idx="0"/>
          </p:cNvCxnSpPr>
          <p:nvPr/>
        </p:nvCxnSpPr>
        <p:spPr>
          <a:xfrm rot="5400000">
            <a:off x="5688084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3" idx="2"/>
          </p:cNvCxnSpPr>
          <p:nvPr/>
        </p:nvCxnSpPr>
        <p:spPr>
          <a:xfrm rot="5400000">
            <a:off x="2159728" y="4833120"/>
            <a:ext cx="792128" cy="43208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33" idx="2"/>
            <a:endCxn id="14" idx="0"/>
          </p:cNvCxnSpPr>
          <p:nvPr/>
        </p:nvCxnSpPr>
        <p:spPr>
          <a:xfrm rot="16200000" flipH="1">
            <a:off x="2591792" y="4833136"/>
            <a:ext cx="792128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7991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 err="1" smtClean="0">
                <a:latin typeface="Arial Narrow"/>
                <a:cs typeface="Arial Narrow"/>
              </a:rPr>
              <a:t>Balco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40" name="Elbow Connector 39"/>
          <p:cNvCxnSpPr>
            <a:stCxn id="30" idx="2"/>
            <a:endCxn id="39" idx="0"/>
          </p:cNvCxnSpPr>
          <p:nvPr/>
        </p:nvCxnSpPr>
        <p:spPr>
          <a:xfrm rot="5400000">
            <a:off x="3671860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1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736850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Core</a:t>
            </a:r>
          </a:p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13185" y="2888978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Worker</a:t>
            </a:r>
          </a:p>
          <a:p>
            <a:r>
              <a:rPr lang="en-AU" dirty="0" smtClean="0"/>
              <a:t>Type</a:t>
            </a:r>
            <a:endParaRPr lang="en-AU" dirty="0"/>
          </a:p>
        </p:txBody>
      </p:sp>
      <p:sp>
        <p:nvSpPr>
          <p:cNvPr id="51" name="Rectangle 50"/>
          <p:cNvSpPr/>
          <p:nvPr/>
        </p:nvSpPr>
        <p:spPr>
          <a:xfrm>
            <a:off x="3260" y="4041106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Industry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10797" y="5193234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Company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charset="0"/>
              </a:rPr>
              <a:t>Seasonal Worker</a:t>
            </a:r>
            <a:br>
              <a:rPr lang="en-AU" dirty="0" smtClean="0">
                <a:latin typeface="Calibri" charset="0"/>
              </a:rPr>
            </a:br>
            <a:r>
              <a:rPr lang="en-AU" sz="2800" dirty="0" smtClean="0"/>
              <a:t>Moves to fruit picking at a corporate farm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379CE88E-62B1-B642-A154-A794B569D16C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35696" y="1988888"/>
            <a:ext cx="6768752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Core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140968"/>
            <a:ext cx="3168352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 Narrow"/>
                <a:cs typeface="Arial Narrow"/>
              </a:rPr>
              <a:t>Farm Grower / Carrier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448" y="3140968"/>
            <a:ext cx="3168000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Site Employee / Contractor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544522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5880" y="544522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0352" y="544526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5696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On Farm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7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8048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190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3832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34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416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44272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6200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54" name="Elbow Connector 53"/>
          <p:cNvCxnSpPr>
            <a:stCxn id="5" idx="2"/>
            <a:endCxn id="6" idx="0"/>
          </p:cNvCxnSpPr>
          <p:nvPr/>
        </p:nvCxnSpPr>
        <p:spPr>
          <a:xfrm rot="5400000">
            <a:off x="3959932" y="1880828"/>
            <a:ext cx="720080" cy="1800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" idx="2"/>
            <a:endCxn id="7" idx="0"/>
          </p:cNvCxnSpPr>
          <p:nvPr/>
        </p:nvCxnSpPr>
        <p:spPr>
          <a:xfrm rot="16200000" flipH="1">
            <a:off x="5760220" y="1880740"/>
            <a:ext cx="720080" cy="18003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6" idx="2"/>
            <a:endCxn id="29" idx="0"/>
          </p:cNvCxnSpPr>
          <p:nvPr/>
        </p:nvCxnSpPr>
        <p:spPr>
          <a:xfrm rot="5400000">
            <a:off x="2411720" y="3284944"/>
            <a:ext cx="720128" cy="1296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" idx="2"/>
            <a:endCxn id="31" idx="0"/>
          </p:cNvCxnSpPr>
          <p:nvPr/>
        </p:nvCxnSpPr>
        <p:spPr>
          <a:xfrm rot="16200000" flipH="1">
            <a:off x="3707896" y="3284944"/>
            <a:ext cx="720128" cy="129617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2"/>
            <a:endCxn id="33" idx="0"/>
          </p:cNvCxnSpPr>
          <p:nvPr/>
        </p:nvCxnSpPr>
        <p:spPr>
          <a:xfrm rot="5400000">
            <a:off x="2735788" y="3609012"/>
            <a:ext cx="720128" cy="64804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6" idx="2"/>
            <a:endCxn id="30" idx="0"/>
          </p:cNvCxnSpPr>
          <p:nvPr/>
        </p:nvCxnSpPr>
        <p:spPr>
          <a:xfrm rot="16200000" flipH="1">
            <a:off x="3383860" y="3608980"/>
            <a:ext cx="720128" cy="64810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2"/>
            <a:endCxn id="32" idx="0"/>
          </p:cNvCxnSpPr>
          <p:nvPr/>
        </p:nvCxnSpPr>
        <p:spPr>
          <a:xfrm rot="16200000" flipH="1">
            <a:off x="3059824" y="3933016"/>
            <a:ext cx="720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" idx="2"/>
            <a:endCxn id="46" idx="0"/>
          </p:cNvCxnSpPr>
          <p:nvPr/>
        </p:nvCxnSpPr>
        <p:spPr>
          <a:xfrm rot="16200000" flipH="1">
            <a:off x="7164368" y="3429048"/>
            <a:ext cx="720128" cy="100796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" idx="2"/>
            <a:endCxn id="48" idx="0"/>
          </p:cNvCxnSpPr>
          <p:nvPr/>
        </p:nvCxnSpPr>
        <p:spPr>
          <a:xfrm rot="5400000">
            <a:off x="6192260" y="3464908"/>
            <a:ext cx="720128" cy="9362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" idx="2"/>
            <a:endCxn id="45" idx="0"/>
          </p:cNvCxnSpPr>
          <p:nvPr/>
        </p:nvCxnSpPr>
        <p:spPr>
          <a:xfrm rot="16200000" flipH="1">
            <a:off x="6840332" y="3753084"/>
            <a:ext cx="720128" cy="3598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" idx="2"/>
            <a:endCxn id="47" idx="0"/>
          </p:cNvCxnSpPr>
          <p:nvPr/>
        </p:nvCxnSpPr>
        <p:spPr>
          <a:xfrm rot="5400000">
            <a:off x="6516296" y="3788944"/>
            <a:ext cx="720128" cy="288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46" idx="2"/>
          </p:cNvCxnSpPr>
          <p:nvPr/>
        </p:nvCxnSpPr>
        <p:spPr>
          <a:xfrm rot="5400000">
            <a:off x="7632336" y="5049144"/>
            <a:ext cx="792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8" idx="2"/>
            <a:endCxn id="17" idx="0"/>
          </p:cNvCxnSpPr>
          <p:nvPr/>
        </p:nvCxnSpPr>
        <p:spPr>
          <a:xfrm rot="5400000">
            <a:off x="5688084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3" idx="2"/>
          </p:cNvCxnSpPr>
          <p:nvPr/>
        </p:nvCxnSpPr>
        <p:spPr>
          <a:xfrm rot="5400000">
            <a:off x="2159728" y="4833120"/>
            <a:ext cx="792128" cy="43208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33" idx="2"/>
            <a:endCxn id="14" idx="0"/>
          </p:cNvCxnSpPr>
          <p:nvPr/>
        </p:nvCxnSpPr>
        <p:spPr>
          <a:xfrm rot="16200000" flipH="1">
            <a:off x="2591792" y="4833136"/>
            <a:ext cx="792128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77991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 err="1" smtClean="0">
                <a:latin typeface="Arial Narrow"/>
                <a:cs typeface="Arial Narrow"/>
              </a:rPr>
              <a:t>Balco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40" name="Elbow Connector 39"/>
          <p:cNvCxnSpPr>
            <a:stCxn id="30" idx="2"/>
            <a:endCxn id="39" idx="0"/>
          </p:cNvCxnSpPr>
          <p:nvPr/>
        </p:nvCxnSpPr>
        <p:spPr>
          <a:xfrm rot="5400000">
            <a:off x="3671860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7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736850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Core</a:t>
            </a:r>
          </a:p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13185" y="2888978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Worker</a:t>
            </a:r>
          </a:p>
          <a:p>
            <a:r>
              <a:rPr lang="en-AU" dirty="0" smtClean="0"/>
              <a:t>Type</a:t>
            </a:r>
            <a:endParaRPr lang="en-AU" dirty="0"/>
          </a:p>
        </p:txBody>
      </p:sp>
      <p:sp>
        <p:nvSpPr>
          <p:cNvPr id="51" name="Rectangle 50"/>
          <p:cNvSpPr/>
          <p:nvPr/>
        </p:nvSpPr>
        <p:spPr>
          <a:xfrm>
            <a:off x="3260" y="4041106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Industry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10797" y="5193234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Company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charset="0"/>
              </a:rPr>
              <a:t>Seasonal Worker</a:t>
            </a:r>
            <a:br>
              <a:rPr lang="en-AU" dirty="0" smtClean="0">
                <a:latin typeface="Calibri" charset="0"/>
              </a:rPr>
            </a:br>
            <a:r>
              <a:rPr lang="en-AU" sz="2800" dirty="0" smtClean="0"/>
              <a:t>Moves to work at a grain receival site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379CE88E-62B1-B642-A154-A794B569D16C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35696" y="1988888"/>
            <a:ext cx="6768752" cy="43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Core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140968"/>
            <a:ext cx="3168352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>
                <a:latin typeface="Arial Narrow"/>
                <a:cs typeface="Arial Narrow"/>
              </a:rPr>
              <a:t>Farm Grower / Carrier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448" y="3140968"/>
            <a:ext cx="3168000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Site Employee / Contractor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544522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5880" y="544522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0352" y="544526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5445264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5696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On Farm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7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8048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190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3832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34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416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44272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6200" y="4293096"/>
            <a:ext cx="576000" cy="360000"/>
          </a:xfrm>
          <a:prstGeom prst="rect">
            <a:avLst/>
          </a:prstGeom>
          <a:solidFill>
            <a:srgbClr val="C3D69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54" name="Elbow Connector 53"/>
          <p:cNvCxnSpPr>
            <a:stCxn id="5" idx="2"/>
            <a:endCxn id="6" idx="0"/>
          </p:cNvCxnSpPr>
          <p:nvPr/>
        </p:nvCxnSpPr>
        <p:spPr>
          <a:xfrm rot="5400000">
            <a:off x="3959932" y="1880828"/>
            <a:ext cx="720080" cy="1800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" idx="2"/>
            <a:endCxn id="7" idx="0"/>
          </p:cNvCxnSpPr>
          <p:nvPr/>
        </p:nvCxnSpPr>
        <p:spPr>
          <a:xfrm rot="16200000" flipH="1">
            <a:off x="5760220" y="1880740"/>
            <a:ext cx="720080" cy="18003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6" idx="2"/>
            <a:endCxn id="29" idx="0"/>
          </p:cNvCxnSpPr>
          <p:nvPr/>
        </p:nvCxnSpPr>
        <p:spPr>
          <a:xfrm rot="5400000">
            <a:off x="2411720" y="3284944"/>
            <a:ext cx="720128" cy="1296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" idx="2"/>
            <a:endCxn id="31" idx="0"/>
          </p:cNvCxnSpPr>
          <p:nvPr/>
        </p:nvCxnSpPr>
        <p:spPr>
          <a:xfrm rot="16200000" flipH="1">
            <a:off x="3707896" y="3284944"/>
            <a:ext cx="720128" cy="129617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2"/>
            <a:endCxn id="33" idx="0"/>
          </p:cNvCxnSpPr>
          <p:nvPr/>
        </p:nvCxnSpPr>
        <p:spPr>
          <a:xfrm rot="5400000">
            <a:off x="2735788" y="3609012"/>
            <a:ext cx="720128" cy="64804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6" idx="2"/>
            <a:endCxn id="30" idx="0"/>
          </p:cNvCxnSpPr>
          <p:nvPr/>
        </p:nvCxnSpPr>
        <p:spPr>
          <a:xfrm rot="16200000" flipH="1">
            <a:off x="3383860" y="3608980"/>
            <a:ext cx="720128" cy="64810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2"/>
            <a:endCxn id="32" idx="0"/>
          </p:cNvCxnSpPr>
          <p:nvPr/>
        </p:nvCxnSpPr>
        <p:spPr>
          <a:xfrm rot="16200000" flipH="1">
            <a:off x="3059824" y="3933016"/>
            <a:ext cx="720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" idx="2"/>
            <a:endCxn id="46" idx="0"/>
          </p:cNvCxnSpPr>
          <p:nvPr/>
        </p:nvCxnSpPr>
        <p:spPr>
          <a:xfrm rot="16200000" flipH="1">
            <a:off x="7164368" y="3429048"/>
            <a:ext cx="720128" cy="100796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" idx="2"/>
            <a:endCxn id="48" idx="0"/>
          </p:cNvCxnSpPr>
          <p:nvPr/>
        </p:nvCxnSpPr>
        <p:spPr>
          <a:xfrm rot="5400000">
            <a:off x="6192260" y="3464908"/>
            <a:ext cx="720128" cy="9362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" idx="2"/>
            <a:endCxn id="45" idx="0"/>
          </p:cNvCxnSpPr>
          <p:nvPr/>
        </p:nvCxnSpPr>
        <p:spPr>
          <a:xfrm rot="16200000" flipH="1">
            <a:off x="6840332" y="3753084"/>
            <a:ext cx="720128" cy="3598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" idx="2"/>
            <a:endCxn id="47" idx="0"/>
          </p:cNvCxnSpPr>
          <p:nvPr/>
        </p:nvCxnSpPr>
        <p:spPr>
          <a:xfrm rot="5400000">
            <a:off x="6516296" y="3788944"/>
            <a:ext cx="720128" cy="288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46" idx="2"/>
          </p:cNvCxnSpPr>
          <p:nvPr/>
        </p:nvCxnSpPr>
        <p:spPr>
          <a:xfrm rot="5400000">
            <a:off x="7632336" y="5049144"/>
            <a:ext cx="792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8" idx="2"/>
            <a:endCxn id="17" idx="0"/>
          </p:cNvCxnSpPr>
          <p:nvPr/>
        </p:nvCxnSpPr>
        <p:spPr>
          <a:xfrm rot="5400000">
            <a:off x="5688084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3" idx="2"/>
          </p:cNvCxnSpPr>
          <p:nvPr/>
        </p:nvCxnSpPr>
        <p:spPr>
          <a:xfrm rot="5400000">
            <a:off x="2159728" y="4833120"/>
            <a:ext cx="792128" cy="43208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33" idx="2"/>
            <a:endCxn id="14" idx="0"/>
          </p:cNvCxnSpPr>
          <p:nvPr/>
        </p:nvCxnSpPr>
        <p:spPr>
          <a:xfrm rot="16200000" flipH="1">
            <a:off x="2591792" y="4833136"/>
            <a:ext cx="792128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Wave 3"/>
          <p:cNvSpPr/>
          <p:nvPr/>
        </p:nvSpPr>
        <p:spPr>
          <a:xfrm>
            <a:off x="7452320" y="260648"/>
            <a:ext cx="1512168" cy="1296144"/>
          </a:xfrm>
          <a:prstGeom prst="wav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Total Cost</a:t>
            </a:r>
          </a:p>
          <a:p>
            <a:pPr algn="ctr"/>
            <a:r>
              <a:rPr lang="en-AU" dirty="0" smtClean="0"/>
              <a:t>$49 + GST</a:t>
            </a:r>
            <a:endParaRPr lang="en-AU" dirty="0"/>
          </a:p>
        </p:txBody>
      </p:sp>
      <p:sp>
        <p:nvSpPr>
          <p:cNvPr id="40" name="Rectangle 39"/>
          <p:cNvSpPr/>
          <p:nvPr/>
        </p:nvSpPr>
        <p:spPr>
          <a:xfrm>
            <a:off x="377991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 err="1" smtClean="0">
                <a:latin typeface="Arial Narrow"/>
                <a:cs typeface="Arial Narrow"/>
              </a:rPr>
              <a:t>Balco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5400000">
            <a:off x="3671860" y="4977180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latin typeface="Calibri" charset="0"/>
              </a:rPr>
              <a:t>Opportunity for Single Standard</a:t>
            </a:r>
          </a:p>
        </p:txBody>
      </p:sp>
      <p:pic>
        <p:nvPicPr>
          <p:cNvPr id="6" name="Content Placeholder 5" descr="Rai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5413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450074-50D7-D34B-A07C-B2F9F642861F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83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C 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21543" cy="67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0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252520" cy="6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5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563631"/>
            <a:ext cx="9144793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8" t="21961" r="12090" b="7968"/>
          <a:stretch/>
        </p:blipFill>
        <p:spPr>
          <a:xfrm>
            <a:off x="1403648" y="1484784"/>
            <a:ext cx="583264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454" r="348" b="-1"/>
          <a:stretch/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r="6994" b="28862"/>
          <a:stretch/>
        </p:blipFill>
        <p:spPr>
          <a:xfrm>
            <a:off x="0" y="1669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1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597795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/>
          </a:p>
          <a:p>
            <a:r>
              <a:rPr lang="en-AU" sz="3200" dirty="0" smtClean="0"/>
              <a:t>Who is the Industry custodian for our reputation??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28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057184" cy="850106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AU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0200"/>
            <a:ext cx="6552728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00980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 Involved or Committed??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038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AU" dirty="0" smtClean="0"/>
              <a:t>2007 HIA policy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255183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2780929"/>
            <a:ext cx="8496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“</a:t>
            </a:r>
            <a:r>
              <a:rPr lang="is-IS" sz="3200" dirty="0" smtClean="0"/>
              <a:t>…</a:t>
            </a:r>
            <a:r>
              <a:rPr lang="en-AU" sz="3200" dirty="0" smtClean="0"/>
              <a:t>that HIA take a leadership role for improved safety in the residential building industry, including adopting a proactive approach in developing and showcasing practical solutions.”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0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AU" dirty="0" smtClean="0"/>
              <a:t>NSW Farmers 12-13 Policy Document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AU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2551837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“That </a:t>
            </a:r>
            <a:r>
              <a:rPr lang="en-AU" sz="3200" dirty="0"/>
              <a:t>the association thoroughly investigate the possibility of uniting with other likeminded organizations in order to force changes to current </a:t>
            </a:r>
            <a:r>
              <a:rPr lang="en-AU" sz="3200" dirty="0" err="1"/>
              <a:t>workcover</a:t>
            </a:r>
            <a:r>
              <a:rPr lang="en-AU" sz="3200" dirty="0"/>
              <a:t> legislation so that visitors/employees/contractors will have to accept responsibility for their own actions”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87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Standing Industry Agenda Item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64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Standing Industry Agenda Item</a:t>
            </a:r>
          </a:p>
          <a:p>
            <a:pPr marL="0" indent="0" algn="ctr">
              <a:buNone/>
            </a:pPr>
            <a:r>
              <a:rPr lang="en-AU" sz="4800" dirty="0" smtClean="0"/>
              <a:t>Industry Notifications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170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Standing Industry Agenda Item</a:t>
            </a:r>
          </a:p>
          <a:p>
            <a:pPr marL="0" indent="0" algn="ctr">
              <a:buNone/>
            </a:pPr>
            <a:r>
              <a:rPr lang="en-AU" sz="4800" dirty="0" smtClean="0"/>
              <a:t>Industry Notifications</a:t>
            </a:r>
          </a:p>
          <a:p>
            <a:pPr marL="0" indent="0" algn="ctr">
              <a:buNone/>
            </a:pPr>
            <a:r>
              <a:rPr lang="en-AU" sz="4800" dirty="0" smtClean="0"/>
              <a:t>Commodity Collaboration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322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Standing Industry Agenda Item</a:t>
            </a:r>
          </a:p>
          <a:p>
            <a:pPr marL="0" indent="0" algn="ctr">
              <a:buNone/>
            </a:pPr>
            <a:r>
              <a:rPr lang="en-AU" sz="4800" dirty="0" smtClean="0"/>
              <a:t>Industry Notifications</a:t>
            </a:r>
          </a:p>
          <a:p>
            <a:pPr marL="0" indent="0" algn="ctr">
              <a:buNone/>
            </a:pPr>
            <a:r>
              <a:rPr lang="en-AU" sz="4800" dirty="0" smtClean="0"/>
              <a:t>Commodity Collaboration</a:t>
            </a:r>
          </a:p>
          <a:p>
            <a:pPr marL="0" indent="0" algn="ctr">
              <a:buNone/>
            </a:pPr>
            <a:r>
              <a:rPr lang="en-AU" sz="4800" dirty="0" smtClean="0"/>
              <a:t>Look Outside Ag for Solutions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229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Standing Industry Agenda Item</a:t>
            </a:r>
          </a:p>
          <a:p>
            <a:pPr marL="0" indent="0" algn="ctr">
              <a:buNone/>
            </a:pPr>
            <a:r>
              <a:rPr lang="en-AU" sz="4800" dirty="0" smtClean="0"/>
              <a:t>Industry Notifications</a:t>
            </a:r>
          </a:p>
          <a:p>
            <a:pPr marL="0" indent="0" algn="ctr">
              <a:buNone/>
            </a:pPr>
            <a:r>
              <a:rPr lang="en-AU" sz="4800" dirty="0" smtClean="0"/>
              <a:t>Commodity Collaboration</a:t>
            </a:r>
          </a:p>
          <a:p>
            <a:pPr marL="0" indent="0" algn="ctr">
              <a:buNone/>
            </a:pPr>
            <a:r>
              <a:rPr lang="en-AU" sz="4800" dirty="0" smtClean="0"/>
              <a:t>Look Outside Ag for Solutions</a:t>
            </a:r>
          </a:p>
          <a:p>
            <a:pPr marL="0" indent="0" algn="ctr">
              <a:buNone/>
            </a:pPr>
            <a:r>
              <a:rPr lang="en-AU" sz="4800" dirty="0" smtClean="0"/>
              <a:t>Develop WHS Policy </a:t>
            </a:r>
          </a:p>
          <a:p>
            <a:pPr marL="0" indent="0" algn="ctr">
              <a:buNone/>
            </a:pP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709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/>
              <a:t>Cloud Based Platform</a:t>
            </a:r>
          </a:p>
          <a:p>
            <a:pPr marL="0" indent="0" algn="ctr">
              <a:buNone/>
            </a:pPr>
            <a:r>
              <a:rPr lang="en-AU" sz="4800" dirty="0" smtClean="0"/>
              <a:t> 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11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1"/>
            <a:ext cx="913869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Cloud Based Platform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00808"/>
            <a:ext cx="6048672" cy="3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6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Cloud Based Platform</a:t>
            </a:r>
          </a:p>
          <a:p>
            <a:pPr marL="0" indent="0" algn="ctr">
              <a:buNone/>
            </a:pPr>
            <a:r>
              <a:rPr lang="en-AU" sz="4800" dirty="0" smtClean="0"/>
              <a:t> Accident Investigation</a:t>
            </a:r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62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6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Cloud Based Platform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 Accident Investigation</a:t>
            </a:r>
          </a:p>
          <a:p>
            <a:pPr marL="0" indent="0" algn="ctr">
              <a:buNone/>
            </a:pPr>
            <a:r>
              <a:rPr lang="en-AU" sz="4800" dirty="0" smtClean="0"/>
              <a:t>Audit Process Control</a:t>
            </a:r>
          </a:p>
          <a:p>
            <a:pPr marL="0" indent="0" algn="ctr">
              <a:buNone/>
            </a:pP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03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6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Cloud Based Platform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 Accident Investigation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Audit Process Control</a:t>
            </a:r>
          </a:p>
          <a:p>
            <a:pPr marL="0" indent="0" algn="ctr">
              <a:buNone/>
            </a:pPr>
            <a:r>
              <a:rPr lang="en-AU" sz="4800" dirty="0" smtClean="0"/>
              <a:t>WHS Leadership/Control</a:t>
            </a:r>
          </a:p>
          <a:p>
            <a:pPr marL="0" indent="0" algn="ctr">
              <a:buNone/>
            </a:pP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72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62"/>
            <a:ext cx="8229600" cy="4569001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Cloud Based Platform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 Accident Investigation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Audit Process Control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WHS Leadership/Control</a:t>
            </a:r>
          </a:p>
          <a:p>
            <a:pPr marL="0" indent="0" algn="ctr">
              <a:buNone/>
            </a:pPr>
            <a:r>
              <a:rPr lang="en-AU" sz="4800" dirty="0" smtClean="0"/>
              <a:t>Branding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61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SA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A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1.2m savings on Induction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026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ray unit (3).jpg"/>
          <p:cNvPicPr>
            <a:picLocks noChangeAspect="1"/>
          </p:cNvPicPr>
          <p:nvPr/>
        </p:nvPicPr>
        <p:blipFill rotWithShape="1">
          <a:blip r:embed="rId3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358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SA Industry Opportunities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ctr">
              <a:buNone/>
            </a:pPr>
            <a:r>
              <a:rPr lang="en-AU" sz="4800" dirty="0" smtClean="0">
                <a:solidFill>
                  <a:schemeClr val="bg1">
                    <a:lumMod val="75000"/>
                  </a:schemeClr>
                </a:solidFill>
              </a:rPr>
              <a:t> 1.2m savings on Induction</a:t>
            </a:r>
          </a:p>
          <a:p>
            <a:pPr marL="0" indent="0" algn="ctr">
              <a:buNone/>
            </a:pPr>
            <a:r>
              <a:rPr lang="en-A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8.8m savings electronic platform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36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278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g Table.jpg"/>
          <p:cNvPicPr>
            <a:picLocks noChangeAspect="1"/>
          </p:cNvPicPr>
          <p:nvPr/>
        </p:nvPicPr>
        <p:blipFill rotWithShape="1"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Reducing-harm-logo-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6" y="1663700"/>
            <a:ext cx="8964000" cy="34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Performance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9674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995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Performance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84784"/>
            <a:ext cx="9144000" cy="4824536"/>
          </a:xfrm>
          <a:prstGeom prst="rect">
            <a:avLst/>
          </a:prstGeom>
          <a:solidFill>
            <a:srgbClr val="F3F6FF">
              <a:alpha val="8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31639" y="2420888"/>
            <a:ext cx="712879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17% of workplace deaths in Australia occur on farming properties.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3% of Australia’s workforce is farm based.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772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Safework</a:t>
            </a:r>
            <a:r>
              <a:rPr lang="en-AU" dirty="0" smtClean="0"/>
              <a:t> SA 7 Steps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872" y="34450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endParaRPr lang="en-AU" sz="36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1844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80123445"/>
              </p:ext>
            </p:extLst>
          </p:nvPr>
        </p:nvGraphicFramePr>
        <p:xfrm>
          <a:off x="0" y="1556792"/>
          <a:ext cx="9036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61247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Capabilities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7704856" cy="4065315"/>
          </a:xfrm>
        </p:spPr>
        <p:txBody>
          <a:bodyPr/>
          <a:lstStyle/>
          <a:p>
            <a:r>
              <a:rPr lang="en-AU" sz="2800" dirty="0" smtClean="0"/>
              <a:t>Site Induction</a:t>
            </a:r>
          </a:p>
          <a:p>
            <a:r>
              <a:rPr lang="en-AU" sz="2800" dirty="0" smtClean="0"/>
              <a:t>On Farm</a:t>
            </a:r>
          </a:p>
          <a:p>
            <a:r>
              <a:rPr lang="en-AU" sz="2800" dirty="0" smtClean="0"/>
              <a:t>Free WHS tools</a:t>
            </a:r>
          </a:p>
          <a:p>
            <a:r>
              <a:rPr lang="en-AU" sz="2800" dirty="0" smtClean="0"/>
              <a:t>Site maps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EC602BE6-01D8-6340-B021-DC67BF19C4DC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pic>
        <p:nvPicPr>
          <p:cNvPr id="5" name="Picture 4" descr="OnFarm Im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636912"/>
            <a:ext cx="5796150" cy="33166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127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51520" y="1952874"/>
            <a:ext cx="1440187" cy="3420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tlCol="0" anchor="t" anchorCtr="0"/>
          <a:lstStyle/>
          <a:p>
            <a:pPr algn="ctr"/>
            <a:r>
              <a:rPr lang="en-AU" dirty="0" smtClean="0"/>
              <a:t>Induction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alibri" charset="0"/>
              </a:rPr>
              <a:t>Traditional Induction Approach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379CE88E-62B1-B642-A154-A794B569D16C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45" name="Rectangle 44"/>
          <p:cNvSpPr/>
          <p:nvPr/>
        </p:nvSpPr>
        <p:spPr>
          <a:xfrm>
            <a:off x="1043605" y="429313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Casual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43605" y="4869200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Permanent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605" y="3717032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Grower / Carrier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43605" y="3140968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Visitor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3525" y="2492896"/>
            <a:ext cx="1224136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Company A</a:t>
            </a:r>
            <a:endParaRPr lang="en-AU" sz="1200" dirty="0">
              <a:latin typeface="Arial Narrow"/>
              <a:cs typeface="Arial Narrow"/>
            </a:endParaRPr>
          </a:p>
        </p:txBody>
      </p:sp>
      <p:cxnSp>
        <p:nvCxnSpPr>
          <p:cNvPr id="9" name="Elbow Connector 8"/>
          <p:cNvCxnSpPr>
            <a:stCxn id="43" idx="2"/>
            <a:endCxn id="48" idx="1"/>
          </p:cNvCxnSpPr>
          <p:nvPr/>
        </p:nvCxnSpPr>
        <p:spPr>
          <a:xfrm rot="16200000" flipH="1">
            <a:off x="791563" y="3068926"/>
            <a:ext cx="396072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3" idx="2"/>
            <a:endCxn id="45" idx="1"/>
          </p:cNvCxnSpPr>
          <p:nvPr/>
        </p:nvCxnSpPr>
        <p:spPr>
          <a:xfrm rot="16200000" flipH="1">
            <a:off x="215479" y="3645010"/>
            <a:ext cx="1548240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3" idx="2"/>
            <a:endCxn id="47" idx="1"/>
          </p:cNvCxnSpPr>
          <p:nvPr/>
        </p:nvCxnSpPr>
        <p:spPr>
          <a:xfrm rot="16200000" flipH="1">
            <a:off x="503531" y="3356958"/>
            <a:ext cx="972136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3" idx="2"/>
            <a:endCxn id="46" idx="1"/>
          </p:cNvCxnSpPr>
          <p:nvPr/>
        </p:nvCxnSpPr>
        <p:spPr>
          <a:xfrm rot="16200000" flipH="1">
            <a:off x="-72553" y="3933042"/>
            <a:ext cx="2124304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051690" y="1952874"/>
            <a:ext cx="1440187" cy="3420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tlCol="0" anchor="t" anchorCtr="0"/>
          <a:lstStyle/>
          <a:p>
            <a:pPr algn="ctr"/>
            <a:r>
              <a:rPr lang="en-AU" dirty="0" smtClean="0"/>
              <a:t>Induction 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843775" y="429313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Casual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43775" y="4869200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Permanent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843775" y="3717032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Grower / Carrier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843775" y="3140968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Visitor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123695" y="2492896"/>
            <a:ext cx="1224136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Company B</a:t>
            </a:r>
            <a:endParaRPr lang="en-AU" sz="1200" dirty="0">
              <a:latin typeface="Arial Narrow"/>
              <a:cs typeface="Arial Narrow"/>
            </a:endParaRPr>
          </a:p>
        </p:txBody>
      </p:sp>
      <p:cxnSp>
        <p:nvCxnSpPr>
          <p:cNvPr id="107" name="Elbow Connector 106"/>
          <p:cNvCxnSpPr>
            <a:stCxn id="106" idx="2"/>
            <a:endCxn id="105" idx="1"/>
          </p:cNvCxnSpPr>
          <p:nvPr/>
        </p:nvCxnSpPr>
        <p:spPr>
          <a:xfrm rot="16200000" flipH="1">
            <a:off x="2591733" y="3068926"/>
            <a:ext cx="396072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06" idx="2"/>
            <a:endCxn id="102" idx="1"/>
          </p:cNvCxnSpPr>
          <p:nvPr/>
        </p:nvCxnSpPr>
        <p:spPr>
          <a:xfrm rot="16200000" flipH="1">
            <a:off x="2015649" y="3645010"/>
            <a:ext cx="1548240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06" idx="2"/>
            <a:endCxn id="104" idx="1"/>
          </p:cNvCxnSpPr>
          <p:nvPr/>
        </p:nvCxnSpPr>
        <p:spPr>
          <a:xfrm rot="16200000" flipH="1">
            <a:off x="2303701" y="3356958"/>
            <a:ext cx="972136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6" idx="2"/>
            <a:endCxn id="103" idx="1"/>
          </p:cNvCxnSpPr>
          <p:nvPr/>
        </p:nvCxnSpPr>
        <p:spPr>
          <a:xfrm rot="16200000" flipH="1">
            <a:off x="1727617" y="3933042"/>
            <a:ext cx="2124304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3851890" y="1952874"/>
            <a:ext cx="1440187" cy="3420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tlCol="0" anchor="t" anchorCtr="0"/>
          <a:lstStyle/>
          <a:p>
            <a:pPr algn="ctr"/>
            <a:r>
              <a:rPr lang="en-AU" dirty="0" smtClean="0"/>
              <a:t>Induction 3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4643975" y="429313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Casual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43975" y="4869200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Permanent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43975" y="3717032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Grower / Carrier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643975" y="3140968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Visitor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923895" y="2492896"/>
            <a:ext cx="1224136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Company C</a:t>
            </a:r>
            <a:endParaRPr lang="en-AU" sz="1200" dirty="0">
              <a:latin typeface="Arial Narrow"/>
              <a:cs typeface="Arial Narrow"/>
            </a:endParaRPr>
          </a:p>
        </p:txBody>
      </p:sp>
      <p:cxnSp>
        <p:nvCxnSpPr>
          <p:cNvPr id="117" name="Elbow Connector 116"/>
          <p:cNvCxnSpPr>
            <a:stCxn id="116" idx="2"/>
            <a:endCxn id="115" idx="1"/>
          </p:cNvCxnSpPr>
          <p:nvPr/>
        </p:nvCxnSpPr>
        <p:spPr>
          <a:xfrm rot="16200000" flipH="1">
            <a:off x="4391933" y="3068926"/>
            <a:ext cx="396072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16" idx="2"/>
            <a:endCxn id="112" idx="1"/>
          </p:cNvCxnSpPr>
          <p:nvPr/>
        </p:nvCxnSpPr>
        <p:spPr>
          <a:xfrm rot="16200000" flipH="1">
            <a:off x="3815849" y="3645010"/>
            <a:ext cx="1548240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6" idx="2"/>
            <a:endCxn id="114" idx="1"/>
          </p:cNvCxnSpPr>
          <p:nvPr/>
        </p:nvCxnSpPr>
        <p:spPr>
          <a:xfrm rot="16200000" flipH="1">
            <a:off x="4103901" y="3356958"/>
            <a:ext cx="972136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stCxn id="116" idx="2"/>
            <a:endCxn id="113" idx="1"/>
          </p:cNvCxnSpPr>
          <p:nvPr/>
        </p:nvCxnSpPr>
        <p:spPr>
          <a:xfrm rot="16200000" flipH="1">
            <a:off x="3527817" y="3933042"/>
            <a:ext cx="2124304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5652090" y="1952874"/>
            <a:ext cx="1440187" cy="3420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tlCol="0" anchor="t" anchorCtr="0"/>
          <a:lstStyle/>
          <a:p>
            <a:pPr algn="ctr"/>
            <a:r>
              <a:rPr lang="en-AU" dirty="0" smtClean="0"/>
              <a:t>Induction 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444175" y="429313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Casual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444175" y="4869200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Permanent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444175" y="3717032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Grower / Carrier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444175" y="3140968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Visitor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724095" y="2492896"/>
            <a:ext cx="1224136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Company D</a:t>
            </a:r>
            <a:endParaRPr lang="en-AU" sz="1200" dirty="0">
              <a:latin typeface="Arial Narrow"/>
              <a:cs typeface="Arial Narrow"/>
            </a:endParaRPr>
          </a:p>
        </p:txBody>
      </p:sp>
      <p:cxnSp>
        <p:nvCxnSpPr>
          <p:cNvPr id="127" name="Elbow Connector 126"/>
          <p:cNvCxnSpPr>
            <a:stCxn id="126" idx="2"/>
            <a:endCxn id="125" idx="1"/>
          </p:cNvCxnSpPr>
          <p:nvPr/>
        </p:nvCxnSpPr>
        <p:spPr>
          <a:xfrm rot="16200000" flipH="1">
            <a:off x="6192133" y="3068926"/>
            <a:ext cx="396072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26" idx="2"/>
            <a:endCxn id="122" idx="1"/>
          </p:cNvCxnSpPr>
          <p:nvPr/>
        </p:nvCxnSpPr>
        <p:spPr>
          <a:xfrm rot="16200000" flipH="1">
            <a:off x="5616049" y="3645010"/>
            <a:ext cx="1548240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126" idx="2"/>
            <a:endCxn id="124" idx="1"/>
          </p:cNvCxnSpPr>
          <p:nvPr/>
        </p:nvCxnSpPr>
        <p:spPr>
          <a:xfrm rot="16200000" flipH="1">
            <a:off x="5904101" y="3356958"/>
            <a:ext cx="972136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6" idx="2"/>
            <a:endCxn id="123" idx="1"/>
          </p:cNvCxnSpPr>
          <p:nvPr/>
        </p:nvCxnSpPr>
        <p:spPr>
          <a:xfrm rot="16200000" flipH="1">
            <a:off x="5328017" y="3933042"/>
            <a:ext cx="2124304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7452290" y="1952874"/>
            <a:ext cx="1440187" cy="342034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tlCol="0" anchor="t" anchorCtr="0"/>
          <a:lstStyle/>
          <a:p>
            <a:pPr algn="ctr"/>
            <a:r>
              <a:rPr lang="en-AU" dirty="0" smtClean="0"/>
              <a:t>Induction 5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8244375" y="429313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Casual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244375" y="4869200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Permanent Employee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244375" y="3717032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Grower / Carrier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244375" y="3140968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Visitor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524295" y="2492896"/>
            <a:ext cx="1224136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Company E</a:t>
            </a:r>
            <a:endParaRPr lang="en-AU" sz="1200" dirty="0">
              <a:latin typeface="Arial Narrow"/>
              <a:cs typeface="Arial Narrow"/>
            </a:endParaRPr>
          </a:p>
        </p:txBody>
      </p:sp>
      <p:cxnSp>
        <p:nvCxnSpPr>
          <p:cNvPr id="137" name="Elbow Connector 136"/>
          <p:cNvCxnSpPr>
            <a:stCxn id="136" idx="2"/>
            <a:endCxn id="135" idx="1"/>
          </p:cNvCxnSpPr>
          <p:nvPr/>
        </p:nvCxnSpPr>
        <p:spPr>
          <a:xfrm rot="16200000" flipH="1">
            <a:off x="7992333" y="3068926"/>
            <a:ext cx="396072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36" idx="2"/>
            <a:endCxn id="132" idx="1"/>
          </p:cNvCxnSpPr>
          <p:nvPr/>
        </p:nvCxnSpPr>
        <p:spPr>
          <a:xfrm rot="16200000" flipH="1">
            <a:off x="7416249" y="3645010"/>
            <a:ext cx="1548240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36" idx="2"/>
            <a:endCxn id="134" idx="1"/>
          </p:cNvCxnSpPr>
          <p:nvPr/>
        </p:nvCxnSpPr>
        <p:spPr>
          <a:xfrm rot="16200000" flipH="1">
            <a:off x="7704301" y="3356958"/>
            <a:ext cx="972136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36" idx="2"/>
            <a:endCxn id="133" idx="1"/>
          </p:cNvCxnSpPr>
          <p:nvPr/>
        </p:nvCxnSpPr>
        <p:spPr>
          <a:xfrm rot="16200000" flipH="1">
            <a:off x="7128217" y="3933042"/>
            <a:ext cx="2124304" cy="10801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7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1736850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Core</a:t>
            </a:r>
          </a:p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50" name="Rectangle 49"/>
          <p:cNvSpPr/>
          <p:nvPr/>
        </p:nvSpPr>
        <p:spPr>
          <a:xfrm>
            <a:off x="13185" y="2888978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Worker</a:t>
            </a:r>
          </a:p>
          <a:p>
            <a:r>
              <a:rPr lang="en-AU" dirty="0" smtClean="0"/>
              <a:t>Type</a:t>
            </a:r>
            <a:endParaRPr lang="en-AU" dirty="0"/>
          </a:p>
        </p:txBody>
      </p:sp>
      <p:sp>
        <p:nvSpPr>
          <p:cNvPr id="51" name="Rectangle 50"/>
          <p:cNvSpPr/>
          <p:nvPr/>
        </p:nvSpPr>
        <p:spPr>
          <a:xfrm>
            <a:off x="3260" y="4041106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Industry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52" name="Rectangle 51"/>
          <p:cNvSpPr/>
          <p:nvPr/>
        </p:nvSpPr>
        <p:spPr>
          <a:xfrm>
            <a:off x="10797" y="5193234"/>
            <a:ext cx="9144000" cy="9000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6000" rtlCol="0" anchor="ctr"/>
          <a:lstStyle/>
          <a:p>
            <a:r>
              <a:rPr lang="en-AU" dirty="0" smtClean="0"/>
              <a:t>Company</a:t>
            </a:r>
          </a:p>
          <a:p>
            <a:r>
              <a:rPr lang="en-AU" dirty="0" smtClean="0"/>
              <a:t>Modules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alibri" charset="0"/>
              </a:rPr>
              <a:t>Ag Induction Manager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5413"/>
            <a:ext cx="9144000" cy="365125"/>
          </a:xfrm>
        </p:spPr>
        <p:txBody>
          <a:bodyPr/>
          <a:lstStyle/>
          <a:p>
            <a:pPr>
              <a:defRPr/>
            </a:pPr>
            <a:fld id="{379CE88E-62B1-B642-A154-A794B569D16C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835696" y="1988888"/>
            <a:ext cx="6768752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Core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140968"/>
            <a:ext cx="3168352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Farm Grower / Carrier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448" y="3140968"/>
            <a:ext cx="3168000" cy="43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Arial Narrow"/>
                <a:cs typeface="Arial Narrow"/>
              </a:rPr>
              <a:t>Site Employee / Contractor</a:t>
            </a:r>
            <a:endParaRPr lang="en-AU" sz="1200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544522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5880" y="544522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035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>
                <a:latin typeface="Arial Narrow"/>
                <a:cs typeface="Arial Narrow"/>
              </a:rPr>
              <a:t>Company 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569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On Farm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7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8048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3190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3832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344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Hay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40416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Horticulture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44272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Fertiliser</a:t>
            </a:r>
            <a:endParaRPr lang="en-AU" sz="900" spc="-100" dirty="0"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6200" y="4293096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en-AU" sz="900" spc="-100" dirty="0" smtClean="0">
                <a:latin typeface="Arial Narrow"/>
                <a:cs typeface="Arial Narrow"/>
              </a:rPr>
              <a:t>Grain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54" name="Elbow Connector 53"/>
          <p:cNvCxnSpPr>
            <a:stCxn id="5" idx="2"/>
            <a:endCxn id="6" idx="0"/>
          </p:cNvCxnSpPr>
          <p:nvPr/>
        </p:nvCxnSpPr>
        <p:spPr>
          <a:xfrm rot="5400000">
            <a:off x="3959932" y="1880828"/>
            <a:ext cx="720080" cy="180020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" idx="2"/>
            <a:endCxn id="7" idx="0"/>
          </p:cNvCxnSpPr>
          <p:nvPr/>
        </p:nvCxnSpPr>
        <p:spPr>
          <a:xfrm rot="16200000" flipH="1">
            <a:off x="5760220" y="1880740"/>
            <a:ext cx="720080" cy="18003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6" idx="2"/>
            <a:endCxn id="29" idx="0"/>
          </p:cNvCxnSpPr>
          <p:nvPr/>
        </p:nvCxnSpPr>
        <p:spPr>
          <a:xfrm rot="5400000">
            <a:off x="2411720" y="3284944"/>
            <a:ext cx="720128" cy="1296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6" idx="2"/>
            <a:endCxn id="31" idx="0"/>
          </p:cNvCxnSpPr>
          <p:nvPr/>
        </p:nvCxnSpPr>
        <p:spPr>
          <a:xfrm rot="16200000" flipH="1">
            <a:off x="3707896" y="3284944"/>
            <a:ext cx="720128" cy="129617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2"/>
            <a:endCxn id="33" idx="0"/>
          </p:cNvCxnSpPr>
          <p:nvPr/>
        </p:nvCxnSpPr>
        <p:spPr>
          <a:xfrm rot="5400000">
            <a:off x="2735788" y="3609012"/>
            <a:ext cx="720128" cy="64804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6" idx="2"/>
            <a:endCxn id="30" idx="0"/>
          </p:cNvCxnSpPr>
          <p:nvPr/>
        </p:nvCxnSpPr>
        <p:spPr>
          <a:xfrm rot="16200000" flipH="1">
            <a:off x="3383860" y="3608980"/>
            <a:ext cx="720128" cy="64810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2"/>
            <a:endCxn id="32" idx="0"/>
          </p:cNvCxnSpPr>
          <p:nvPr/>
        </p:nvCxnSpPr>
        <p:spPr>
          <a:xfrm rot="16200000" flipH="1">
            <a:off x="3059824" y="3933016"/>
            <a:ext cx="720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7" idx="2"/>
            <a:endCxn id="46" idx="0"/>
          </p:cNvCxnSpPr>
          <p:nvPr/>
        </p:nvCxnSpPr>
        <p:spPr>
          <a:xfrm rot="16200000" flipH="1">
            <a:off x="7164368" y="3429048"/>
            <a:ext cx="720128" cy="100796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" idx="2"/>
            <a:endCxn id="48" idx="0"/>
          </p:cNvCxnSpPr>
          <p:nvPr/>
        </p:nvCxnSpPr>
        <p:spPr>
          <a:xfrm rot="5400000">
            <a:off x="6192260" y="3464908"/>
            <a:ext cx="720128" cy="9362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7" idx="2"/>
            <a:endCxn id="45" idx="0"/>
          </p:cNvCxnSpPr>
          <p:nvPr/>
        </p:nvCxnSpPr>
        <p:spPr>
          <a:xfrm rot="16200000" flipH="1">
            <a:off x="6840332" y="3753084"/>
            <a:ext cx="720128" cy="3598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" idx="2"/>
            <a:endCxn id="47" idx="0"/>
          </p:cNvCxnSpPr>
          <p:nvPr/>
        </p:nvCxnSpPr>
        <p:spPr>
          <a:xfrm rot="5400000">
            <a:off x="6516296" y="3788944"/>
            <a:ext cx="720128" cy="288176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46" idx="2"/>
          </p:cNvCxnSpPr>
          <p:nvPr/>
        </p:nvCxnSpPr>
        <p:spPr>
          <a:xfrm rot="5400000">
            <a:off x="7632336" y="5049144"/>
            <a:ext cx="792128" cy="3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48" idx="2"/>
            <a:endCxn id="17" idx="0"/>
          </p:cNvCxnSpPr>
          <p:nvPr/>
        </p:nvCxnSpPr>
        <p:spPr>
          <a:xfrm rot="5400000">
            <a:off x="5688084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3" idx="2"/>
          </p:cNvCxnSpPr>
          <p:nvPr/>
        </p:nvCxnSpPr>
        <p:spPr>
          <a:xfrm rot="5400000">
            <a:off x="2159728" y="4833120"/>
            <a:ext cx="792128" cy="43208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33" idx="2"/>
            <a:endCxn id="14" idx="0"/>
          </p:cNvCxnSpPr>
          <p:nvPr/>
        </p:nvCxnSpPr>
        <p:spPr>
          <a:xfrm rot="16200000" flipH="1">
            <a:off x="2591792" y="4833136"/>
            <a:ext cx="792128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79912" y="5445264"/>
            <a:ext cx="576000" cy="36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900" spc="-100" dirty="0" err="1" smtClean="0">
                <a:latin typeface="Arial Narrow"/>
                <a:cs typeface="Arial Narrow"/>
              </a:rPr>
              <a:t>Balco</a:t>
            </a:r>
            <a:endParaRPr lang="en-AU" sz="900" spc="-100" dirty="0">
              <a:latin typeface="Arial Narrow"/>
              <a:cs typeface="Arial Narrow"/>
            </a:endParaRPr>
          </a:p>
        </p:txBody>
      </p:sp>
      <p:cxnSp>
        <p:nvCxnSpPr>
          <p:cNvPr id="8" name="Elbow Connector 7"/>
          <p:cNvCxnSpPr>
            <a:stCxn id="30" idx="2"/>
            <a:endCxn id="41" idx="0"/>
          </p:cNvCxnSpPr>
          <p:nvPr/>
        </p:nvCxnSpPr>
        <p:spPr>
          <a:xfrm rot="5400000">
            <a:off x="3671860" y="5049148"/>
            <a:ext cx="792168" cy="6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4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I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Mallala bureau presentation</Template>
  <TotalTime>99</TotalTime>
  <Words>2320</Words>
  <Application>Microsoft Macintosh PowerPoint</Application>
  <PresentationFormat>On-screen Show (4:3)</PresentationFormat>
  <Paragraphs>669</Paragraphs>
  <Slides>37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2_AIC Presentation</vt:lpstr>
      <vt:lpstr>PowerPoint Presentation</vt:lpstr>
      <vt:lpstr>PowerPoint Presentation</vt:lpstr>
      <vt:lpstr>PowerPoint Presentation</vt:lpstr>
      <vt:lpstr>Current Performance</vt:lpstr>
      <vt:lpstr>Current Performance</vt:lpstr>
      <vt:lpstr>Safework SA 7 Steps  </vt:lpstr>
      <vt:lpstr>Capabilities</vt:lpstr>
      <vt:lpstr>Traditional Induction Approach</vt:lpstr>
      <vt:lpstr>Ag Induction Manager</vt:lpstr>
      <vt:lpstr>Seasonal Worker Working on farm for grain harvest</vt:lpstr>
      <vt:lpstr>Seasonal Worker Moves to fruit picking at a corporate farm</vt:lpstr>
      <vt:lpstr>Seasonal Worker Moves to work at a grain receival site</vt:lpstr>
      <vt:lpstr>Opportunity for Single Standard</vt:lpstr>
      <vt:lpstr>PowerPoint Presentation</vt:lpstr>
      <vt:lpstr>PowerPoint Presentation</vt:lpstr>
      <vt:lpstr>PowerPoint Presentation</vt:lpstr>
      <vt:lpstr>PowerPoint Presentation</vt:lpstr>
      <vt:lpstr>Industry Challenges</vt:lpstr>
      <vt:lpstr>Industry Challenges</vt:lpstr>
      <vt:lpstr>Industry Challenges</vt:lpstr>
      <vt:lpstr> </vt:lpstr>
      <vt:lpstr>2007 HIA policy statement</vt:lpstr>
      <vt:lpstr>NSW Farmers 12-13 Policy Document </vt:lpstr>
      <vt:lpstr>Industry Opportunities</vt:lpstr>
      <vt:lpstr>Industry Opportunities</vt:lpstr>
      <vt:lpstr>Industry Opportunities</vt:lpstr>
      <vt:lpstr>Industry Opportunities</vt:lpstr>
      <vt:lpstr>Industry Opportunities</vt:lpstr>
      <vt:lpstr>Industry Opportunities</vt:lpstr>
      <vt:lpstr>Cloud Based Platform</vt:lpstr>
      <vt:lpstr> Industry Opportunities</vt:lpstr>
      <vt:lpstr> Industry Opportunities</vt:lpstr>
      <vt:lpstr> Industry Opportunities</vt:lpstr>
      <vt:lpstr> Industry Opportunities</vt:lpstr>
      <vt:lpstr> SA Industry Opportunities</vt:lpstr>
      <vt:lpstr> SA Industry Opportunities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Paul Daniel</dc:creator>
  <cp:lastModifiedBy>Kerry Stockman</cp:lastModifiedBy>
  <cp:revision>19</cp:revision>
  <dcterms:created xsi:type="dcterms:W3CDTF">2016-03-30T00:48:52Z</dcterms:created>
  <dcterms:modified xsi:type="dcterms:W3CDTF">2016-04-01T02:42:33Z</dcterms:modified>
</cp:coreProperties>
</file>