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3" r:id="rId1"/>
    <p:sldMasterId id="2147483655" r:id="rId2"/>
    <p:sldMasterId id="2147483659" r:id="rId3"/>
  </p:sldMasterIdLst>
  <p:notesMasterIdLst>
    <p:notesMasterId r:id="rId26"/>
  </p:notesMasterIdLst>
  <p:handoutMasterIdLst>
    <p:handoutMasterId r:id="rId27"/>
  </p:handoutMasterIdLst>
  <p:sldIdLst>
    <p:sldId id="265" r:id="rId4"/>
    <p:sldId id="267" r:id="rId5"/>
    <p:sldId id="269" r:id="rId6"/>
    <p:sldId id="280" r:id="rId7"/>
    <p:sldId id="290" r:id="rId8"/>
    <p:sldId id="284" r:id="rId9"/>
    <p:sldId id="285" r:id="rId10"/>
    <p:sldId id="287" r:id="rId11"/>
    <p:sldId id="289" r:id="rId12"/>
    <p:sldId id="291" r:id="rId13"/>
    <p:sldId id="293" r:id="rId14"/>
    <p:sldId id="294" r:id="rId15"/>
    <p:sldId id="295" r:id="rId16"/>
    <p:sldId id="296" r:id="rId17"/>
    <p:sldId id="297" r:id="rId18"/>
    <p:sldId id="298" r:id="rId19"/>
    <p:sldId id="292" r:id="rId20"/>
    <p:sldId id="299" r:id="rId21"/>
    <p:sldId id="300" r:id="rId22"/>
    <p:sldId id="301" r:id="rId23"/>
    <p:sldId id="302" r:id="rId24"/>
    <p:sldId id="268" r:id="rId25"/>
  </p:sldIdLst>
  <p:sldSz cx="9144000" cy="6858000" type="screen4x3"/>
  <p:notesSz cx="6797675" cy="992663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178A"/>
    <a:srgbClr val="774DDA"/>
    <a:srgbClr val="9DA1A3"/>
    <a:srgbClr val="4C328B"/>
    <a:srgbClr val="6E44DB"/>
    <a:srgbClr val="037A87"/>
    <a:srgbClr val="94C6CD"/>
    <a:srgbClr val="34B7BF"/>
    <a:srgbClr val="117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87" autoAdjust="0"/>
    <p:restoredTop sz="91502" autoAdjust="0"/>
  </p:normalViewPr>
  <p:slideViewPr>
    <p:cSldViewPr snapToGrid="0" snapToObjects="1">
      <p:cViewPr varScale="1">
        <p:scale>
          <a:sx n="80" d="100"/>
          <a:sy n="80" d="100"/>
        </p:scale>
        <p:origin x="-139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B7A0A86-CF7A-5D42-8635-367399BCD3C5}" type="datetimeFigureOut">
              <a:rPr lang="en-US"/>
              <a:pPr>
                <a:defRPr/>
              </a:pPr>
              <a:t>31/03/16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207A5C6-551C-5D4D-B98E-18532D70BF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705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F0492D-CF22-4AE0-BD2D-FF256ACAD3B2}" type="datetimeFigureOut">
              <a:rPr lang="en-AU" smtClean="0"/>
              <a:pPr/>
              <a:t>31/03/16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047934-2DE6-4A8B-A6A1-B94E00DFC9FB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3200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Pag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754" y="1145888"/>
            <a:ext cx="7487357" cy="1948741"/>
          </a:xfrm>
          <a:prstGeom prst="rect">
            <a:avLst/>
          </a:prstGeom>
        </p:spPr>
        <p:txBody>
          <a:bodyPr vert="horz"/>
          <a:lstStyle>
            <a:lvl1pPr algn="l">
              <a:defRPr sz="49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81756" y="3212308"/>
            <a:ext cx="7486808" cy="21084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900" b="0" i="0">
                <a:solidFill>
                  <a:srgbClr val="774DDA"/>
                </a:solidFill>
                <a:latin typeface="Trebuchet MS"/>
                <a:cs typeface="Trebuchet MS"/>
              </a:defRPr>
            </a:lvl1pPr>
            <a:lvl2pPr>
              <a:defRPr sz="2900" b="0" i="0">
                <a:solidFill>
                  <a:srgbClr val="94C6CD"/>
                </a:solidFill>
                <a:latin typeface="Trebuchet MS"/>
                <a:cs typeface="Trebuchet MS"/>
              </a:defRPr>
            </a:lvl2pPr>
            <a:lvl3pPr>
              <a:defRPr sz="2900" b="0" i="0">
                <a:solidFill>
                  <a:srgbClr val="94C6CD"/>
                </a:solidFill>
                <a:latin typeface="Trebuchet MS"/>
                <a:cs typeface="Trebuchet MS"/>
              </a:defRPr>
            </a:lvl3pPr>
            <a:lvl4pPr>
              <a:defRPr sz="2900" b="0" i="0">
                <a:solidFill>
                  <a:srgbClr val="94C6CD"/>
                </a:solidFill>
                <a:latin typeface="Trebuchet MS"/>
                <a:cs typeface="Trebuchet MS"/>
              </a:defRPr>
            </a:lvl4pPr>
            <a:lvl5pPr>
              <a:defRPr sz="2900" b="0" i="0">
                <a:solidFill>
                  <a:srgbClr val="94C6CD"/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3684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07281" y="652086"/>
            <a:ext cx="7219111" cy="5109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buFontTx/>
              <a:buNone/>
              <a:defRPr sz="3900" b="1" i="0">
                <a:solidFill>
                  <a:srgbClr val="59178A"/>
                </a:solidFill>
                <a:latin typeface="Trebuchet MS"/>
                <a:cs typeface="Trebuchet MS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0"/>
          </p:nvPr>
        </p:nvSpPr>
        <p:spPr>
          <a:xfrm>
            <a:off x="1007282" y="1258887"/>
            <a:ext cx="7219110" cy="3952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2400" b="0" i="0" kern="0" spc="0">
                <a:solidFill>
                  <a:srgbClr val="4C328B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1007282" y="1881188"/>
            <a:ext cx="7219110" cy="377348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1900">
                <a:solidFill>
                  <a:srgbClr val="9DA1A3"/>
                </a:solidFill>
              </a:defRPr>
            </a:lvl1pPr>
            <a:lvl2pPr marL="0" indent="0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900">
                <a:solidFill>
                  <a:srgbClr val="9DA1A3"/>
                </a:solidFill>
              </a:defRPr>
            </a:lvl2pPr>
            <a:lvl3pPr marL="0" indent="0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900">
                <a:solidFill>
                  <a:srgbClr val="9DA1A3"/>
                </a:solidFill>
              </a:defRPr>
            </a:lvl3pPr>
            <a:lvl4pPr marL="0" indent="0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900">
                <a:solidFill>
                  <a:srgbClr val="9DA1A3"/>
                </a:solidFill>
              </a:defRPr>
            </a:lvl4pPr>
            <a:lvl5pPr marL="0" indent="0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900">
                <a:solidFill>
                  <a:srgbClr val="9DA1A3"/>
                </a:solidFill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13315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600450"/>
            <a:ext cx="7772400" cy="219468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2"/>
          </p:nvPr>
        </p:nvSpPr>
        <p:spPr>
          <a:xfrm>
            <a:off x="3690720" y="617378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75BB3638-2725-1B44-B93A-762B4CC35165}" type="datetimeFigureOut">
              <a:rPr lang="en-US" smtClean="0"/>
              <a:pPr/>
              <a:t>31/03/16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570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2.xml"/><Relationship Id="rId3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theme" Target="../theme/theme3.xml"/><Relationship Id="rId3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00 AMLR Powerpoint Template_v2_4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8000" cy="6876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00 AMLR Powerpoint Template_v2_2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0000 AMLR Powerpoint Template_v2_1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8000" cy="6876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3690720" y="617378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75BB3638-2725-1B44-B93A-762B4CC35165}" type="datetimeFigureOut">
              <a:rPr lang="en-US" smtClean="0"/>
              <a:pPr/>
              <a:t>31/03/16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911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3"/>
          <p:cNvSpPr>
            <a:spLocks noGrp="1"/>
          </p:cNvSpPr>
          <p:nvPr>
            <p:ph type="title"/>
          </p:nvPr>
        </p:nvSpPr>
        <p:spPr bwMode="auto">
          <a:xfrm>
            <a:off x="192506" y="1011382"/>
            <a:ext cx="8795084" cy="174567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AU" sz="3600" dirty="0" smtClean="0">
                <a:latin typeface="Trebuchet MS" charset="0"/>
                <a:cs typeface="Trebuchet MS" charset="0"/>
              </a:rPr>
              <a:t>Demonstrating </a:t>
            </a:r>
            <a:r>
              <a:rPr lang="en-AU" sz="3600" dirty="0">
                <a:latin typeface="Trebuchet MS" charset="0"/>
                <a:cs typeface="Trebuchet MS" charset="0"/>
              </a:rPr>
              <a:t>value to the </a:t>
            </a:r>
            <a:r>
              <a:rPr lang="en-AU" sz="3600" dirty="0" smtClean="0">
                <a:latin typeface="Trebuchet MS" charset="0"/>
                <a:cs typeface="Trebuchet MS" charset="0"/>
              </a:rPr>
              <a:t>industry; </a:t>
            </a:r>
            <a:br>
              <a:rPr lang="en-AU" sz="3600" dirty="0" smtClean="0">
                <a:latin typeface="Trebuchet MS" charset="0"/>
                <a:cs typeface="Trebuchet MS" charset="0"/>
              </a:rPr>
            </a:br>
            <a:r>
              <a:rPr lang="en-AU" sz="1400" dirty="0">
                <a:latin typeface="Trebuchet MS" charset="0"/>
                <a:cs typeface="Trebuchet MS" charset="0"/>
              </a:rPr>
              <a:t/>
            </a:r>
            <a:br>
              <a:rPr lang="en-AU" sz="1400" dirty="0">
                <a:latin typeface="Trebuchet MS" charset="0"/>
                <a:cs typeface="Trebuchet MS" charset="0"/>
              </a:rPr>
            </a:br>
            <a:r>
              <a:rPr lang="en-AU" sz="3600" dirty="0" smtClean="0">
                <a:latin typeface="Trebuchet MS" charset="0"/>
                <a:cs typeface="Trebuchet MS" charset="0"/>
              </a:rPr>
              <a:t>promoting </a:t>
            </a:r>
            <a:r>
              <a:rPr lang="en-AU" sz="3600" dirty="0">
                <a:latin typeface="Trebuchet MS" charset="0"/>
                <a:cs typeface="Trebuchet MS" charset="0"/>
              </a:rPr>
              <a:t>environmentally sustainable </a:t>
            </a:r>
            <a:r>
              <a:rPr lang="en-AU" sz="3600" dirty="0" smtClean="0">
                <a:latin typeface="Trebuchet MS" charset="0"/>
                <a:cs typeface="Trebuchet MS" charset="0"/>
              </a:rPr>
              <a:t/>
            </a:r>
            <a:br>
              <a:rPr lang="en-AU" sz="3600" dirty="0" smtClean="0">
                <a:latin typeface="Trebuchet MS" charset="0"/>
                <a:cs typeface="Trebuchet MS" charset="0"/>
              </a:rPr>
            </a:br>
            <a:r>
              <a:rPr lang="en-AU" sz="1400" dirty="0">
                <a:latin typeface="Trebuchet MS" charset="0"/>
                <a:cs typeface="Trebuchet MS" charset="0"/>
              </a:rPr>
              <a:t/>
            </a:r>
            <a:br>
              <a:rPr lang="en-AU" sz="1400" dirty="0">
                <a:latin typeface="Trebuchet MS" charset="0"/>
                <a:cs typeface="Trebuchet MS" charset="0"/>
              </a:rPr>
            </a:br>
            <a:r>
              <a:rPr lang="en-AU" sz="3600" dirty="0">
                <a:latin typeface="Trebuchet MS" charset="0"/>
                <a:cs typeface="Trebuchet MS" charset="0"/>
              </a:rPr>
              <a:t>&amp;</a:t>
            </a:r>
            <a:r>
              <a:rPr lang="en-AU" sz="3600" dirty="0" smtClean="0">
                <a:latin typeface="Trebuchet MS" charset="0"/>
                <a:cs typeface="Trebuchet MS" charset="0"/>
              </a:rPr>
              <a:t> </a:t>
            </a:r>
            <a:r>
              <a:rPr lang="en-AU" sz="3600" dirty="0">
                <a:latin typeface="Trebuchet MS" charset="0"/>
                <a:cs typeface="Trebuchet MS" charset="0"/>
              </a:rPr>
              <a:t>profitable farm practices being </a:t>
            </a:r>
            <a:r>
              <a:rPr lang="en-AU" sz="3600" dirty="0" smtClean="0">
                <a:latin typeface="Trebuchet MS" charset="0"/>
                <a:cs typeface="Trebuchet MS" charset="0"/>
              </a:rPr>
              <a:t/>
            </a:r>
            <a:br>
              <a:rPr lang="en-AU" sz="3600" dirty="0" smtClean="0">
                <a:latin typeface="Trebuchet MS" charset="0"/>
                <a:cs typeface="Trebuchet MS" charset="0"/>
              </a:rPr>
            </a:br>
            <a:r>
              <a:rPr lang="en-AU" sz="1400" dirty="0">
                <a:latin typeface="Trebuchet MS" charset="0"/>
                <a:cs typeface="Trebuchet MS" charset="0"/>
              </a:rPr>
              <a:t/>
            </a:r>
            <a:br>
              <a:rPr lang="en-AU" sz="1400" dirty="0">
                <a:latin typeface="Trebuchet MS" charset="0"/>
                <a:cs typeface="Trebuchet MS" charset="0"/>
              </a:rPr>
            </a:br>
            <a:r>
              <a:rPr lang="en-AU" sz="3600" dirty="0" smtClean="0">
                <a:latin typeface="Trebuchet MS" charset="0"/>
                <a:cs typeface="Trebuchet MS" charset="0"/>
              </a:rPr>
              <a:t>trialled &amp; </a:t>
            </a:r>
            <a:r>
              <a:rPr lang="en-AU" sz="3600" dirty="0">
                <a:latin typeface="Trebuchet MS" charset="0"/>
                <a:cs typeface="Trebuchet MS" charset="0"/>
              </a:rPr>
              <a:t>extended by grower </a:t>
            </a:r>
            <a:r>
              <a:rPr lang="en-AU" sz="3600" dirty="0" smtClean="0">
                <a:latin typeface="Trebuchet MS" charset="0"/>
                <a:cs typeface="Trebuchet MS" charset="0"/>
              </a:rPr>
              <a:t>groups in the AMLR</a:t>
            </a:r>
            <a:endParaRPr lang="en-US" sz="3600" dirty="0">
              <a:latin typeface="Trebuchet MS" charset="0"/>
              <a:cs typeface="Trebuchet MS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997756" y="1404938"/>
            <a:ext cx="7365194" cy="377348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AU" dirty="0"/>
              <a:t>Pesticide spraying is expensive, time-consuming, difficult </a:t>
            </a:r>
            <a:r>
              <a:rPr lang="en-AU" dirty="0" smtClean="0"/>
              <a:t>in the </a:t>
            </a:r>
            <a:r>
              <a:rPr lang="en-AU" dirty="0"/>
              <a:t>confined space and often ineffective due to </a:t>
            </a:r>
            <a:r>
              <a:rPr lang="en-AU" dirty="0" smtClean="0"/>
              <a:t>pesticide resistance </a:t>
            </a:r>
            <a:r>
              <a:rPr lang="en-AU" dirty="0"/>
              <a:t>in the area.</a:t>
            </a:r>
          </a:p>
          <a:p>
            <a:pPr>
              <a:spcAft>
                <a:spcPts val="600"/>
              </a:spcAft>
            </a:pPr>
            <a:r>
              <a:rPr lang="en-AU" dirty="0"/>
              <a:t>Frustrated and financially-stretched, many </a:t>
            </a:r>
            <a:r>
              <a:rPr lang="en-AU" dirty="0" smtClean="0"/>
              <a:t>greenhouse growers </a:t>
            </a:r>
            <a:r>
              <a:rPr lang="en-AU" dirty="0"/>
              <a:t>were looking for a better way to manage </a:t>
            </a:r>
            <a:r>
              <a:rPr lang="en-AU" dirty="0" smtClean="0"/>
              <a:t>pests and </a:t>
            </a:r>
            <a:r>
              <a:rPr lang="en-AU" dirty="0"/>
              <a:t>diseases.</a:t>
            </a:r>
          </a:p>
          <a:p>
            <a:pPr>
              <a:spcAft>
                <a:spcPts val="600"/>
              </a:spcAft>
            </a:pPr>
            <a:r>
              <a:rPr lang="en-AU" dirty="0"/>
              <a:t>Although recognising the need for a new </a:t>
            </a:r>
            <a:r>
              <a:rPr lang="en-AU" dirty="0" smtClean="0"/>
              <a:t>approach, many </a:t>
            </a:r>
            <a:r>
              <a:rPr lang="en-AU" dirty="0"/>
              <a:t>growers were faced with an impossible situation.</a:t>
            </a:r>
          </a:p>
          <a:p>
            <a:pPr>
              <a:spcAft>
                <a:spcPts val="600"/>
              </a:spcAft>
            </a:pPr>
            <a:r>
              <a:rPr lang="en-AU" dirty="0"/>
              <a:t>With productivity so low they were unable to </a:t>
            </a:r>
            <a:r>
              <a:rPr lang="en-AU" dirty="0" smtClean="0"/>
              <a:t>afford to </a:t>
            </a:r>
            <a:r>
              <a:rPr lang="en-AU" dirty="0"/>
              <a:t>change their practices.</a:t>
            </a:r>
          </a:p>
          <a:p>
            <a:pPr>
              <a:spcAft>
                <a:spcPts val="600"/>
              </a:spcAft>
            </a:pPr>
            <a:r>
              <a:rPr lang="en-AU" dirty="0"/>
              <a:t>Without change they were facing the prospect of </a:t>
            </a:r>
            <a:r>
              <a:rPr lang="en-AU" dirty="0" smtClean="0"/>
              <a:t>abandoning the </a:t>
            </a:r>
            <a:r>
              <a:rPr lang="en-AU" dirty="0"/>
              <a:t>industry.</a:t>
            </a:r>
          </a:p>
        </p:txBody>
      </p:sp>
    </p:spTree>
    <p:extLst>
      <p:ext uri="{BB962C8B-B14F-4D97-AF65-F5344CB8AC3E}">
        <p14:creationId xmlns:p14="http://schemas.microsoft.com/office/powerpoint/2010/main" val="3046787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</a:t>
            </a:r>
            <a:r>
              <a:rPr lang="en-AU" dirty="0" smtClean="0"/>
              <a:t>Approach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007282" y="1508760"/>
            <a:ext cx="7219110" cy="414591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AU" dirty="0" smtClean="0"/>
              <a:t>A partnership was formed </a:t>
            </a:r>
            <a:r>
              <a:rPr lang="en-AU" dirty="0"/>
              <a:t>between the </a:t>
            </a:r>
            <a:r>
              <a:rPr lang="en-AU" dirty="0" smtClean="0"/>
              <a:t>Adelaide and </a:t>
            </a:r>
            <a:r>
              <a:rPr lang="en-AU" dirty="0"/>
              <a:t>Mount Lofty Ranges Natural Resources </a:t>
            </a:r>
            <a:r>
              <a:rPr lang="en-AU" dirty="0" smtClean="0"/>
              <a:t>Management (NRM</a:t>
            </a:r>
            <a:r>
              <a:rPr lang="en-AU" dirty="0"/>
              <a:t>) Board, </a:t>
            </a:r>
            <a:r>
              <a:rPr lang="en-AU" dirty="0" err="1"/>
              <a:t>Hortex</a:t>
            </a:r>
            <a:r>
              <a:rPr lang="en-AU" dirty="0"/>
              <a:t> and integrated pest management (</a:t>
            </a:r>
            <a:r>
              <a:rPr lang="en-AU" dirty="0" smtClean="0"/>
              <a:t>IPM) service </a:t>
            </a:r>
            <a:r>
              <a:rPr lang="en-AU" dirty="0"/>
              <a:t>providers Biological Services and </a:t>
            </a:r>
            <a:r>
              <a:rPr lang="en-AU" dirty="0" err="1"/>
              <a:t>Manchil</a:t>
            </a:r>
            <a:r>
              <a:rPr lang="en-AU" dirty="0"/>
              <a:t> IPM.</a:t>
            </a:r>
          </a:p>
          <a:p>
            <a:pPr>
              <a:spcAft>
                <a:spcPts val="600"/>
              </a:spcAft>
            </a:pPr>
            <a:r>
              <a:rPr lang="en-AU" dirty="0"/>
              <a:t>The project aimed to build on the results of IPM </a:t>
            </a:r>
            <a:r>
              <a:rPr lang="en-AU" dirty="0" smtClean="0"/>
              <a:t>trials conducted </a:t>
            </a:r>
            <a:r>
              <a:rPr lang="en-AU" dirty="0"/>
              <a:t>by Tony </a:t>
            </a:r>
            <a:r>
              <a:rPr lang="en-AU" dirty="0" err="1"/>
              <a:t>Burfield</a:t>
            </a:r>
            <a:r>
              <a:rPr lang="en-AU" dirty="0"/>
              <a:t> (formerly of the South </a:t>
            </a:r>
            <a:r>
              <a:rPr lang="en-AU" dirty="0" smtClean="0"/>
              <a:t>Australian Research </a:t>
            </a:r>
            <a:r>
              <a:rPr lang="en-AU" dirty="0"/>
              <a:t>and Development Institute) and funded by </a:t>
            </a:r>
            <a:r>
              <a:rPr lang="en-AU" dirty="0" smtClean="0"/>
              <a:t>the vegetable </a:t>
            </a:r>
            <a:r>
              <a:rPr lang="en-AU" dirty="0"/>
              <a:t>levy.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2716" y="3795695"/>
            <a:ext cx="2822275" cy="282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22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007282" y="1099930"/>
            <a:ext cx="7219110" cy="455474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AU" dirty="0"/>
              <a:t>Funding from the </a:t>
            </a:r>
            <a:r>
              <a:rPr lang="en-AU" dirty="0" smtClean="0"/>
              <a:t>board helped </a:t>
            </a:r>
            <a:r>
              <a:rPr lang="en-AU" dirty="0"/>
              <a:t>subsidise the costs of IPM for growers by 15 per cent</a:t>
            </a:r>
            <a:r>
              <a:rPr lang="en-AU" dirty="0" smtClean="0"/>
              <a:t>. The cost ranged from $1.30 - $1.72/m</a:t>
            </a:r>
            <a:r>
              <a:rPr lang="en-AU" baseline="30000" dirty="0" smtClean="0"/>
              <a:t>2</a:t>
            </a:r>
            <a:r>
              <a:rPr lang="en-AU" dirty="0"/>
              <a:t> </a:t>
            </a:r>
            <a:r>
              <a:rPr lang="en-AU" dirty="0" smtClean="0"/>
              <a:t>depending on the crop. </a:t>
            </a:r>
            <a:endParaRPr lang="en-AU" dirty="0"/>
          </a:p>
          <a:p>
            <a:pPr>
              <a:spcAft>
                <a:spcPts val="600"/>
              </a:spcAft>
            </a:pPr>
            <a:r>
              <a:rPr lang="en-AU" dirty="0"/>
              <a:t>Initially 16 growers joined the project in 2012, which </a:t>
            </a:r>
            <a:r>
              <a:rPr lang="en-AU" dirty="0" smtClean="0"/>
              <a:t>grew to </a:t>
            </a:r>
            <a:r>
              <a:rPr lang="en-AU" dirty="0"/>
              <a:t>20 in early 2013, encompassing an area of </a:t>
            </a:r>
            <a:r>
              <a:rPr lang="en-AU" dirty="0" smtClean="0"/>
              <a:t>approximately 25 </a:t>
            </a:r>
            <a:r>
              <a:rPr lang="en-AU" dirty="0"/>
              <a:t>hectares.</a:t>
            </a:r>
          </a:p>
          <a:p>
            <a:pPr>
              <a:spcAft>
                <a:spcPts val="600"/>
              </a:spcAft>
            </a:pPr>
            <a:r>
              <a:rPr lang="en-AU" dirty="0"/>
              <a:t>Growers were provided with an IPM program tailored </a:t>
            </a:r>
            <a:r>
              <a:rPr lang="en-AU" dirty="0" smtClean="0"/>
              <a:t>to their </a:t>
            </a:r>
            <a:r>
              <a:rPr lang="en-AU" dirty="0"/>
              <a:t>production system which targeted four main </a:t>
            </a:r>
            <a:r>
              <a:rPr lang="en-AU" dirty="0" smtClean="0"/>
              <a:t>pests using </a:t>
            </a:r>
            <a:r>
              <a:rPr lang="en-AU" dirty="0"/>
              <a:t>11 species of beneficial insects</a:t>
            </a:r>
            <a:r>
              <a:rPr lang="en-AU" dirty="0" smtClean="0"/>
              <a:t>.</a:t>
            </a:r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157" y="3817963"/>
            <a:ext cx="2809460" cy="26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86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007282" y="1006545"/>
            <a:ext cx="7219110" cy="377348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AU" dirty="0"/>
              <a:t>All IPM programs began in the nursery with healthy </a:t>
            </a:r>
            <a:r>
              <a:rPr lang="en-AU" dirty="0" smtClean="0"/>
              <a:t>pest and </a:t>
            </a:r>
            <a:r>
              <a:rPr lang="en-AU" dirty="0"/>
              <a:t>virus-free seedlings free of pesticide residues.</a:t>
            </a:r>
          </a:p>
          <a:p>
            <a:pPr>
              <a:spcAft>
                <a:spcPts val="600"/>
              </a:spcAft>
            </a:pPr>
            <a:r>
              <a:rPr lang="en-AU" dirty="0"/>
              <a:t>Ideally, these were transplanted into a pest and </a:t>
            </a:r>
            <a:r>
              <a:rPr lang="en-AU" dirty="0" smtClean="0"/>
              <a:t>virus-free greenhouse</a:t>
            </a:r>
            <a:r>
              <a:rPr lang="en-AU" dirty="0"/>
              <a:t>, modified with insect mesh to reduce </a:t>
            </a:r>
            <a:r>
              <a:rPr lang="en-AU" dirty="0" smtClean="0"/>
              <a:t>entry by </a:t>
            </a:r>
            <a:r>
              <a:rPr lang="en-AU" dirty="0"/>
              <a:t>pests.</a:t>
            </a:r>
          </a:p>
          <a:p>
            <a:pPr>
              <a:spcAft>
                <a:spcPts val="600"/>
              </a:spcAft>
            </a:pPr>
            <a:r>
              <a:rPr lang="en-AU" dirty="0"/>
              <a:t>Sprays of compatible pesticides were sometimes needed </a:t>
            </a:r>
            <a:r>
              <a:rPr lang="en-AU" dirty="0" smtClean="0"/>
              <a:t>to reduce </a:t>
            </a:r>
            <a:r>
              <a:rPr lang="en-AU" dirty="0"/>
              <a:t>the large numbers of thrips emerging after pupation </a:t>
            </a:r>
            <a:r>
              <a:rPr lang="en-AU" dirty="0" smtClean="0"/>
              <a:t>in the </a:t>
            </a:r>
            <a:r>
              <a:rPr lang="en-AU" dirty="0"/>
              <a:t>soil. This gave the crop time to establish the canopy </a:t>
            </a:r>
            <a:r>
              <a:rPr lang="en-AU" dirty="0" smtClean="0"/>
              <a:t>and flowers </a:t>
            </a:r>
            <a:r>
              <a:rPr lang="en-AU" dirty="0"/>
              <a:t>needed to support beneficial insects.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348" y="3942875"/>
            <a:ext cx="3649524" cy="273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12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007282" y="1073426"/>
            <a:ext cx="7219110" cy="458124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AU" dirty="0"/>
              <a:t>Growers were provided with a high level of technical </a:t>
            </a:r>
            <a:r>
              <a:rPr lang="en-AU" dirty="0" smtClean="0"/>
              <a:t>support that </a:t>
            </a:r>
            <a:r>
              <a:rPr lang="en-AU" dirty="0"/>
              <a:t>included regular monitoring by trained personnel, </a:t>
            </a:r>
            <a:r>
              <a:rPr lang="en-AU" dirty="0" smtClean="0"/>
              <a:t>twice weekly </a:t>
            </a:r>
            <a:r>
              <a:rPr lang="en-AU" dirty="0"/>
              <a:t>at first, then weekly once beneficial </a:t>
            </a:r>
            <a:r>
              <a:rPr lang="en-AU" dirty="0" smtClean="0"/>
              <a:t>insects were </a:t>
            </a:r>
            <a:r>
              <a:rPr lang="en-AU" dirty="0"/>
              <a:t>established.</a:t>
            </a:r>
          </a:p>
          <a:p>
            <a:pPr>
              <a:spcAft>
                <a:spcPts val="600"/>
              </a:spcAft>
            </a:pPr>
            <a:r>
              <a:rPr lang="en-AU" dirty="0"/>
              <a:t>After each visit growers were given a written report </a:t>
            </a:r>
            <a:r>
              <a:rPr lang="en-AU" dirty="0" smtClean="0"/>
              <a:t>outlining what </a:t>
            </a:r>
            <a:r>
              <a:rPr lang="en-AU" dirty="0"/>
              <a:t>was found and the actions to be taken.</a:t>
            </a:r>
          </a:p>
          <a:p>
            <a:pPr>
              <a:spcAft>
                <a:spcPts val="600"/>
              </a:spcAft>
            </a:pPr>
            <a:r>
              <a:rPr lang="en-AU" dirty="0">
                <a:solidFill>
                  <a:srgbClr val="59178A"/>
                </a:solidFill>
              </a:rPr>
              <a:t>“The main thing is continuing to learn from taking </a:t>
            </a:r>
            <a:r>
              <a:rPr lang="en-AU" dirty="0" smtClean="0">
                <a:solidFill>
                  <a:srgbClr val="59178A"/>
                </a:solidFill>
              </a:rPr>
              <a:t>risks, assessing </a:t>
            </a:r>
            <a:r>
              <a:rPr lang="en-AU" dirty="0">
                <a:solidFill>
                  <a:srgbClr val="59178A"/>
                </a:solidFill>
              </a:rPr>
              <a:t>results and adapting with expert </a:t>
            </a:r>
            <a:r>
              <a:rPr lang="en-AU" dirty="0" smtClean="0">
                <a:solidFill>
                  <a:srgbClr val="59178A"/>
                </a:solidFill>
              </a:rPr>
              <a:t>guidance and </a:t>
            </a:r>
            <a:r>
              <a:rPr lang="en-AU" dirty="0">
                <a:solidFill>
                  <a:srgbClr val="59178A"/>
                </a:solidFill>
              </a:rPr>
              <a:t>support,” </a:t>
            </a:r>
            <a:r>
              <a:rPr lang="en-AU" dirty="0"/>
              <a:t>(</a:t>
            </a:r>
            <a:r>
              <a:rPr lang="en-AU" dirty="0" smtClean="0"/>
              <a:t>greenhouse </a:t>
            </a:r>
            <a:r>
              <a:rPr lang="en-AU" dirty="0"/>
              <a:t>vegetable </a:t>
            </a:r>
            <a:r>
              <a:rPr lang="en-AU" dirty="0" smtClean="0"/>
              <a:t>growers, Emmanuel </a:t>
            </a:r>
            <a:r>
              <a:rPr lang="en-AU" dirty="0"/>
              <a:t>and Bill </a:t>
            </a:r>
            <a:r>
              <a:rPr lang="en-AU" dirty="0" err="1" smtClean="0"/>
              <a:t>Cafcakis</a:t>
            </a:r>
            <a:r>
              <a:rPr lang="en-AU" dirty="0" smtClean="0"/>
              <a:t>).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940" y="3856382"/>
            <a:ext cx="2765873" cy="273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772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</a:t>
            </a:r>
            <a:r>
              <a:rPr lang="en-AU" dirty="0" smtClean="0"/>
              <a:t>Outcomes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007282" y="1470991"/>
            <a:ext cx="7219110" cy="418368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AU" dirty="0"/>
              <a:t>IPM programs reduced damage by pests and </a:t>
            </a:r>
            <a:r>
              <a:rPr lang="en-AU" dirty="0" smtClean="0"/>
              <a:t>viruses and </a:t>
            </a:r>
            <a:r>
              <a:rPr lang="en-AU" dirty="0"/>
              <a:t>increased the yield and quality of fruit.</a:t>
            </a:r>
          </a:p>
          <a:p>
            <a:pPr>
              <a:spcAft>
                <a:spcPts val="600"/>
              </a:spcAft>
            </a:pPr>
            <a:r>
              <a:rPr lang="en-AU" dirty="0"/>
              <a:t>Less sprays were needed which saved time and </a:t>
            </a:r>
            <a:r>
              <a:rPr lang="en-AU" dirty="0" smtClean="0"/>
              <a:t>money and </a:t>
            </a:r>
            <a:r>
              <a:rPr lang="en-AU" dirty="0"/>
              <a:t>improved crop health.</a:t>
            </a:r>
          </a:p>
          <a:p>
            <a:pPr>
              <a:spcAft>
                <a:spcPts val="600"/>
              </a:spcAft>
            </a:pPr>
            <a:r>
              <a:rPr lang="en-AU" dirty="0"/>
              <a:t>The majority of growers reduced spraying from </a:t>
            </a:r>
            <a:r>
              <a:rPr lang="en-AU" dirty="0" smtClean="0"/>
              <a:t>weekly (or </a:t>
            </a:r>
            <a:r>
              <a:rPr lang="en-AU" dirty="0"/>
              <a:t>more) to monthly.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31" y="4004090"/>
            <a:ext cx="3436321" cy="25813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007" y="4004090"/>
            <a:ext cx="3458385" cy="258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61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007282" y="530088"/>
            <a:ext cx="7219110" cy="512458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AU" dirty="0"/>
              <a:t>The superior quality fruit and more consistent </a:t>
            </a:r>
            <a:r>
              <a:rPr lang="en-AU" dirty="0" smtClean="0"/>
              <a:t>harvest resulting </a:t>
            </a:r>
            <a:r>
              <a:rPr lang="en-AU" dirty="0"/>
              <a:t>from IPM can give growers a </a:t>
            </a:r>
            <a:r>
              <a:rPr lang="en-AU" dirty="0" smtClean="0"/>
              <a:t>marketing advantage </a:t>
            </a:r>
            <a:r>
              <a:rPr lang="en-AU" dirty="0"/>
              <a:t>through:</a:t>
            </a:r>
          </a:p>
          <a:p>
            <a:pPr>
              <a:spcAft>
                <a:spcPts val="600"/>
              </a:spcAft>
            </a:pPr>
            <a:r>
              <a:rPr lang="en-AU" dirty="0"/>
              <a:t>• reduced pesticide use by up to 85%</a:t>
            </a:r>
          </a:p>
          <a:p>
            <a:pPr>
              <a:spcAft>
                <a:spcPts val="600"/>
              </a:spcAft>
            </a:pPr>
            <a:r>
              <a:rPr lang="en-AU" dirty="0"/>
              <a:t>• effective control of pests</a:t>
            </a:r>
          </a:p>
          <a:p>
            <a:pPr>
              <a:spcAft>
                <a:spcPts val="600"/>
              </a:spcAft>
            </a:pPr>
            <a:r>
              <a:rPr lang="en-AU" dirty="0"/>
              <a:t>• lower virus incidence</a:t>
            </a:r>
          </a:p>
          <a:p>
            <a:pPr>
              <a:spcAft>
                <a:spcPts val="600"/>
              </a:spcAft>
            </a:pPr>
            <a:r>
              <a:rPr lang="en-AU" dirty="0"/>
              <a:t>• higher yields</a:t>
            </a:r>
          </a:p>
          <a:p>
            <a:pPr>
              <a:spcAft>
                <a:spcPts val="600"/>
              </a:spcAft>
            </a:pPr>
            <a:r>
              <a:rPr lang="en-AU" dirty="0"/>
              <a:t>• better quality fruit</a:t>
            </a:r>
          </a:p>
          <a:p>
            <a:pPr>
              <a:spcAft>
                <a:spcPts val="600"/>
              </a:spcAft>
            </a:pPr>
            <a:r>
              <a:rPr lang="en-AU" dirty="0"/>
              <a:t>• healthier plants</a:t>
            </a:r>
          </a:p>
          <a:p>
            <a:pPr>
              <a:spcAft>
                <a:spcPts val="600"/>
              </a:spcAft>
            </a:pPr>
            <a:r>
              <a:rPr lang="en-AU" dirty="0"/>
              <a:t>• longer harvesting period</a:t>
            </a:r>
          </a:p>
          <a:p>
            <a:pPr>
              <a:spcAft>
                <a:spcPts val="600"/>
              </a:spcAft>
            </a:pPr>
            <a:r>
              <a:rPr lang="en-AU" dirty="0"/>
              <a:t>• reduced pressure on pesticides</a:t>
            </a:r>
          </a:p>
          <a:p>
            <a:pPr>
              <a:spcAft>
                <a:spcPts val="600"/>
              </a:spcAft>
            </a:pPr>
            <a:r>
              <a:rPr lang="en-AU" dirty="0"/>
              <a:t>• less OHS </a:t>
            </a:r>
            <a:r>
              <a:rPr lang="en-AU" dirty="0" smtClean="0"/>
              <a:t>concerns</a:t>
            </a:r>
            <a:endParaRPr lang="en-AU" dirty="0"/>
          </a:p>
          <a:p>
            <a:pPr>
              <a:spcAft>
                <a:spcPts val="600"/>
              </a:spcAft>
            </a:pPr>
            <a:r>
              <a:rPr lang="en-AU" dirty="0"/>
              <a:t>• IPM becoming more affordable as uptake increases.</a:t>
            </a:r>
          </a:p>
        </p:txBody>
      </p:sp>
    </p:spTree>
    <p:extLst>
      <p:ext uri="{BB962C8B-B14F-4D97-AF65-F5344CB8AC3E}">
        <p14:creationId xmlns:p14="http://schemas.microsoft.com/office/powerpoint/2010/main" val="2761058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007282" y="868680"/>
            <a:ext cx="7219110" cy="785495"/>
          </a:xfrm>
        </p:spPr>
        <p:txBody>
          <a:bodyPr/>
          <a:lstStyle/>
          <a:p>
            <a:r>
              <a:rPr lang="en-AU" sz="2000" dirty="0" smtClean="0"/>
              <a:t>Farmer </a:t>
            </a:r>
            <a:r>
              <a:rPr lang="en-AU" sz="2000" dirty="0"/>
              <a:t>Hung </a:t>
            </a:r>
            <a:r>
              <a:rPr lang="en-AU" sz="2000" dirty="0" smtClean="0"/>
              <a:t>Nguyen </a:t>
            </a:r>
            <a:r>
              <a:rPr lang="en-AU" sz="2000" dirty="0"/>
              <a:t>with James Altman and virus researcher Denis </a:t>
            </a:r>
            <a:r>
              <a:rPr lang="en-AU" sz="2000" dirty="0" err="1"/>
              <a:t>Persely</a:t>
            </a:r>
            <a:r>
              <a:rPr lang="en-AU" sz="2000" dirty="0"/>
              <a:t> in a crop grown successfully using IPM principles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636" y="1904469"/>
            <a:ext cx="6004103" cy="393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67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007282" y="1033670"/>
            <a:ext cx="7219110" cy="462100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AU" dirty="0">
                <a:solidFill>
                  <a:srgbClr val="59178A"/>
                </a:solidFill>
              </a:rPr>
              <a:t>“As a result of implementing IPM we have </a:t>
            </a:r>
            <a:endParaRPr lang="en-AU" dirty="0" smtClean="0">
              <a:solidFill>
                <a:srgbClr val="59178A"/>
              </a:solidFill>
            </a:endParaRPr>
          </a:p>
          <a:p>
            <a:pPr>
              <a:spcAft>
                <a:spcPts val="600"/>
              </a:spcAft>
            </a:pPr>
            <a:r>
              <a:rPr lang="en-AU" dirty="0" smtClean="0">
                <a:solidFill>
                  <a:srgbClr val="59178A"/>
                </a:solidFill>
              </a:rPr>
              <a:t>roughly doubled our </a:t>
            </a:r>
            <a:r>
              <a:rPr lang="en-AU" dirty="0">
                <a:solidFill>
                  <a:srgbClr val="59178A"/>
                </a:solidFill>
              </a:rPr>
              <a:t>sustainable </a:t>
            </a:r>
            <a:r>
              <a:rPr lang="en-AU" dirty="0" smtClean="0">
                <a:solidFill>
                  <a:srgbClr val="59178A"/>
                </a:solidFill>
              </a:rPr>
              <a:t>production</a:t>
            </a:r>
          </a:p>
          <a:p>
            <a:pPr>
              <a:spcAft>
                <a:spcPts val="600"/>
              </a:spcAft>
            </a:pPr>
            <a:r>
              <a:rPr lang="en-AU" dirty="0" smtClean="0">
                <a:solidFill>
                  <a:srgbClr val="59178A"/>
                </a:solidFill>
              </a:rPr>
              <a:t>levels </a:t>
            </a:r>
            <a:r>
              <a:rPr lang="en-AU" dirty="0">
                <a:solidFill>
                  <a:srgbClr val="59178A"/>
                </a:solidFill>
              </a:rPr>
              <a:t>compared to our low </a:t>
            </a:r>
            <a:r>
              <a:rPr lang="en-AU" dirty="0" smtClean="0">
                <a:solidFill>
                  <a:srgbClr val="59178A"/>
                </a:solidFill>
              </a:rPr>
              <a:t>point when </a:t>
            </a:r>
            <a:r>
              <a:rPr lang="en-AU" dirty="0">
                <a:solidFill>
                  <a:srgbClr val="59178A"/>
                </a:solidFill>
              </a:rPr>
              <a:t>we </a:t>
            </a:r>
            <a:endParaRPr lang="en-AU" dirty="0" smtClean="0">
              <a:solidFill>
                <a:srgbClr val="59178A"/>
              </a:solidFill>
            </a:endParaRPr>
          </a:p>
          <a:p>
            <a:pPr>
              <a:spcAft>
                <a:spcPts val="600"/>
              </a:spcAft>
            </a:pPr>
            <a:r>
              <a:rPr lang="en-AU" dirty="0" smtClean="0">
                <a:solidFill>
                  <a:srgbClr val="59178A"/>
                </a:solidFill>
              </a:rPr>
              <a:t>were </a:t>
            </a:r>
            <a:r>
              <a:rPr lang="en-AU" dirty="0">
                <a:solidFill>
                  <a:srgbClr val="59178A"/>
                </a:solidFill>
              </a:rPr>
              <a:t>trying to deal with pests and virus by </a:t>
            </a:r>
            <a:endParaRPr lang="en-AU" dirty="0" smtClean="0">
              <a:solidFill>
                <a:srgbClr val="59178A"/>
              </a:solidFill>
            </a:endParaRPr>
          </a:p>
          <a:p>
            <a:pPr>
              <a:spcAft>
                <a:spcPts val="600"/>
              </a:spcAft>
            </a:pPr>
            <a:r>
              <a:rPr lang="en-AU" dirty="0" smtClean="0">
                <a:solidFill>
                  <a:srgbClr val="59178A"/>
                </a:solidFill>
              </a:rPr>
              <a:t>relying on </a:t>
            </a:r>
            <a:r>
              <a:rPr lang="en-AU" dirty="0">
                <a:solidFill>
                  <a:srgbClr val="59178A"/>
                </a:solidFill>
              </a:rPr>
              <a:t>pesticides </a:t>
            </a:r>
            <a:r>
              <a:rPr lang="en-AU" dirty="0" smtClean="0">
                <a:solidFill>
                  <a:srgbClr val="59178A"/>
                </a:solidFill>
              </a:rPr>
              <a:t>alone”. Grower comment</a:t>
            </a:r>
          </a:p>
          <a:p>
            <a:pPr>
              <a:spcAft>
                <a:spcPts val="600"/>
              </a:spcAft>
            </a:pPr>
            <a:endParaRPr lang="en-AU" dirty="0">
              <a:solidFill>
                <a:srgbClr val="59178A"/>
              </a:solidFill>
            </a:endParaRPr>
          </a:p>
          <a:p>
            <a:pPr>
              <a:spcAft>
                <a:spcPts val="600"/>
              </a:spcAft>
            </a:pPr>
            <a:r>
              <a:rPr lang="en-AU" dirty="0" smtClean="0"/>
              <a:t>Although </a:t>
            </a:r>
            <a:r>
              <a:rPr lang="en-AU" dirty="0"/>
              <a:t>initially expensive to set up, </a:t>
            </a:r>
            <a:endParaRPr lang="en-AU" dirty="0" smtClean="0"/>
          </a:p>
          <a:p>
            <a:pPr>
              <a:spcAft>
                <a:spcPts val="600"/>
              </a:spcAft>
            </a:pPr>
            <a:r>
              <a:rPr lang="en-AU" dirty="0" smtClean="0"/>
              <a:t>over </a:t>
            </a:r>
            <a:r>
              <a:rPr lang="en-AU" dirty="0"/>
              <a:t>a whole </a:t>
            </a:r>
            <a:r>
              <a:rPr lang="en-AU" dirty="0" smtClean="0"/>
              <a:t>season the </a:t>
            </a:r>
            <a:r>
              <a:rPr lang="en-AU" dirty="0"/>
              <a:t>cost of </a:t>
            </a:r>
            <a:r>
              <a:rPr lang="en-AU" dirty="0" smtClean="0"/>
              <a:t>IPM</a:t>
            </a:r>
          </a:p>
          <a:p>
            <a:pPr>
              <a:spcAft>
                <a:spcPts val="600"/>
              </a:spcAft>
            </a:pPr>
            <a:r>
              <a:rPr lang="en-AU" dirty="0" smtClean="0"/>
              <a:t>is </a:t>
            </a:r>
            <a:r>
              <a:rPr lang="en-AU" dirty="0"/>
              <a:t>more than justified compared to </a:t>
            </a:r>
            <a:r>
              <a:rPr lang="en-AU" dirty="0" smtClean="0"/>
              <a:t>the </a:t>
            </a:r>
          </a:p>
          <a:p>
            <a:pPr>
              <a:spcAft>
                <a:spcPts val="600"/>
              </a:spcAft>
            </a:pPr>
            <a:r>
              <a:rPr lang="en-AU" dirty="0" smtClean="0"/>
              <a:t>risk of </a:t>
            </a:r>
            <a:r>
              <a:rPr lang="en-AU" dirty="0"/>
              <a:t>crop failure.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358" y="1033670"/>
            <a:ext cx="3293166" cy="43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5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Where to from here?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994030" y="1603514"/>
            <a:ext cx="7219110" cy="405116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AU" dirty="0"/>
              <a:t>The success of IPM has sparked wider interest in the </a:t>
            </a:r>
            <a:r>
              <a:rPr lang="en-AU" dirty="0" smtClean="0"/>
              <a:t>industry, with </a:t>
            </a:r>
            <a:r>
              <a:rPr lang="en-AU" dirty="0"/>
              <a:t>35 growers now in the program</a:t>
            </a:r>
            <a:r>
              <a:rPr lang="en-AU" dirty="0" smtClean="0"/>
              <a:t>.</a:t>
            </a:r>
            <a:endParaRPr lang="en-AU" sz="1200" dirty="0"/>
          </a:p>
          <a:p>
            <a:pPr>
              <a:spcAft>
                <a:spcPts val="600"/>
              </a:spcAft>
            </a:pPr>
            <a:r>
              <a:rPr lang="en-AU" dirty="0"/>
              <a:t>Increasing adoption of IPM on the Adelaide Plains is </a:t>
            </a:r>
            <a:r>
              <a:rPr lang="en-AU" dirty="0" smtClean="0"/>
              <a:t>bringing the </a:t>
            </a:r>
            <a:r>
              <a:rPr lang="en-AU" dirty="0"/>
              <a:t>costs of IPM down, making it potentially more </a:t>
            </a:r>
            <a:r>
              <a:rPr lang="en-AU" dirty="0" smtClean="0"/>
              <a:t>accessible to </a:t>
            </a:r>
            <a:r>
              <a:rPr lang="en-AU" dirty="0"/>
              <a:t>an even greater number of growers.</a:t>
            </a:r>
          </a:p>
          <a:p>
            <a:pPr>
              <a:spcAft>
                <a:spcPts val="600"/>
              </a:spcAft>
            </a:pPr>
            <a:r>
              <a:rPr lang="en-AU" dirty="0"/>
              <a:t>The Sustainable Industry </a:t>
            </a:r>
            <a:r>
              <a:rPr lang="en-AU" dirty="0" smtClean="0"/>
              <a:t>support </a:t>
            </a:r>
            <a:r>
              <a:rPr lang="en-AU" dirty="0"/>
              <a:t>scheme tapped into a </a:t>
            </a:r>
            <a:r>
              <a:rPr lang="en-AU" dirty="0" smtClean="0"/>
              <a:t>desire for </a:t>
            </a:r>
            <a:r>
              <a:rPr lang="en-AU" dirty="0"/>
              <a:t>change in the greenhouse industry and helped </a:t>
            </a:r>
            <a:r>
              <a:rPr lang="en-AU" dirty="0" smtClean="0"/>
              <a:t>growers see </a:t>
            </a:r>
            <a:r>
              <a:rPr lang="en-AU" dirty="0"/>
              <a:t>first-hand how and where improvements could be made.</a:t>
            </a:r>
          </a:p>
        </p:txBody>
      </p:sp>
    </p:spTree>
    <p:extLst>
      <p:ext uri="{BB962C8B-B14F-4D97-AF65-F5344CB8AC3E}">
        <p14:creationId xmlns:p14="http://schemas.microsoft.com/office/powerpoint/2010/main" val="2319091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/>
          <p:cNvSpPr>
            <a:spLocks noGrp="1"/>
          </p:cNvSpPr>
          <p:nvPr>
            <p:ph type="title"/>
          </p:nvPr>
        </p:nvSpPr>
        <p:spPr bwMode="auto">
          <a:xfrm>
            <a:off x="920750" y="652463"/>
            <a:ext cx="7305675" cy="51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Trebuchet MS" charset="0"/>
                <a:cs typeface="Trebuchet MS" charset="0"/>
              </a:rPr>
              <a:t>O</a:t>
            </a:r>
            <a:r>
              <a:rPr lang="en-US" dirty="0" smtClean="0">
                <a:latin typeface="Trebuchet MS" charset="0"/>
                <a:cs typeface="Trebuchet MS" charset="0"/>
              </a:rPr>
              <a:t>utline</a:t>
            </a:r>
            <a:endParaRPr lang="en-US" dirty="0">
              <a:latin typeface="Trebuchet MS" charset="0"/>
              <a:cs typeface="Trebuchet MS" charset="0"/>
            </a:endParaRPr>
          </a:p>
        </p:txBody>
      </p:sp>
      <p:sp>
        <p:nvSpPr>
          <p:cNvPr id="5123" name="Text Placeholder 3"/>
          <p:cNvSpPr>
            <a:spLocks noGrp="1"/>
          </p:cNvSpPr>
          <p:nvPr>
            <p:ph type="body" sz="quarter" idx="12"/>
          </p:nvPr>
        </p:nvSpPr>
        <p:spPr bwMode="auto">
          <a:xfrm>
            <a:off x="922338" y="1579418"/>
            <a:ext cx="5117515" cy="407525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0"/>
              </a:spcBef>
              <a:buFont typeface="Arial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</a:rPr>
              <a:t>The AMLR NRM region</a:t>
            </a:r>
          </a:p>
          <a:p>
            <a:pPr marL="342900" indent="-342900">
              <a:spcBef>
                <a:spcPct val="0"/>
              </a:spcBef>
              <a:buFont typeface="Arial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</a:rPr>
              <a:t>Sustainable primary production</a:t>
            </a:r>
          </a:p>
          <a:p>
            <a:pPr marL="342900" indent="-342900">
              <a:spcBef>
                <a:spcPct val="0"/>
              </a:spcBef>
              <a:buFont typeface="Arial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</a:rPr>
              <a:t>2014-15 projects</a:t>
            </a:r>
          </a:p>
          <a:p>
            <a:pPr marL="342900" indent="-342900"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</a:rPr>
              <a:t>IPM – the use of beneficial insects in 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</a:rPr>
              <a:t>vegetable production on the Northern 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</a:rPr>
              <a:t>Adelaide Plains.</a:t>
            </a:r>
          </a:p>
        </p:txBody>
      </p:sp>
      <p:pic>
        <p:nvPicPr>
          <p:cNvPr id="4" name="Picture 3" descr="INT_0005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6474" y="652463"/>
            <a:ext cx="3005448" cy="30054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6474" y="3657911"/>
            <a:ext cx="3011886" cy="225143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Conclusion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AU" dirty="0"/>
              <a:t>“This funding helped us grow our business in the </a:t>
            </a:r>
            <a:r>
              <a:rPr lang="en-AU" dirty="0" smtClean="0"/>
              <a:t>Adelaide Plains </a:t>
            </a:r>
            <a:r>
              <a:rPr lang="en-AU" dirty="0"/>
              <a:t>because growers could afford us,” said James </a:t>
            </a:r>
            <a:r>
              <a:rPr lang="en-AU" dirty="0" err="1" smtClean="0"/>
              <a:t>Altmann</a:t>
            </a:r>
            <a:r>
              <a:rPr lang="en-AU" dirty="0" smtClean="0"/>
              <a:t>, Managing </a:t>
            </a:r>
            <a:r>
              <a:rPr lang="en-AU" dirty="0"/>
              <a:t>Director of Biological Services</a:t>
            </a:r>
            <a:r>
              <a:rPr lang="en-AU" dirty="0" smtClean="0"/>
              <a:t>.</a:t>
            </a:r>
          </a:p>
          <a:p>
            <a:pPr>
              <a:spcAft>
                <a:spcPts val="600"/>
              </a:spcAft>
            </a:pPr>
            <a:r>
              <a:rPr lang="en-AU" dirty="0" smtClean="0"/>
              <a:t>The </a:t>
            </a:r>
            <a:r>
              <a:rPr lang="en-AU" dirty="0"/>
              <a:t>partnership between the board and industry provided </a:t>
            </a:r>
            <a:r>
              <a:rPr lang="en-AU" dirty="0" smtClean="0"/>
              <a:t>the financial </a:t>
            </a:r>
            <a:r>
              <a:rPr lang="en-AU" dirty="0"/>
              <a:t>and technical support that growers needed to </a:t>
            </a:r>
            <a:r>
              <a:rPr lang="en-AU" dirty="0" smtClean="0"/>
              <a:t>make a </a:t>
            </a:r>
            <a:r>
              <a:rPr lang="en-AU" dirty="0"/>
              <a:t>major change in production, improving productivity </a:t>
            </a:r>
            <a:r>
              <a:rPr lang="en-AU" dirty="0" smtClean="0"/>
              <a:t>and paving </a:t>
            </a:r>
            <a:r>
              <a:rPr lang="en-AU" dirty="0"/>
              <a:t>the way for a more </a:t>
            </a:r>
            <a:r>
              <a:rPr lang="en-AU" dirty="0" smtClean="0"/>
              <a:t>sustainable </a:t>
            </a:r>
            <a:r>
              <a:rPr lang="en-AU" dirty="0"/>
              <a:t>greenhouse industry</a:t>
            </a:r>
            <a:r>
              <a:rPr lang="en-AU" dirty="0" smtClean="0"/>
              <a:t>.</a:t>
            </a:r>
          </a:p>
          <a:p>
            <a:pPr>
              <a:spcAft>
                <a:spcPts val="600"/>
              </a:spcAft>
            </a:pPr>
            <a:r>
              <a:rPr lang="en-AU" i="1" dirty="0"/>
              <a:t>Sustainable industry partnerships are funded </a:t>
            </a:r>
            <a:r>
              <a:rPr lang="en-AU" i="1" dirty="0" smtClean="0"/>
              <a:t>through the </a:t>
            </a:r>
            <a:r>
              <a:rPr lang="en-AU" i="1" dirty="0"/>
              <a:t>Australian Government and managed by the board.</a:t>
            </a:r>
          </a:p>
        </p:txBody>
      </p:sp>
    </p:spTree>
    <p:extLst>
      <p:ext uri="{BB962C8B-B14F-4D97-AF65-F5344CB8AC3E}">
        <p14:creationId xmlns:p14="http://schemas.microsoft.com/office/powerpoint/2010/main" val="1465716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Conclusion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007282" y="1749288"/>
            <a:ext cx="7219110" cy="3905388"/>
          </a:xfrm>
        </p:spPr>
        <p:txBody>
          <a:bodyPr/>
          <a:lstStyle/>
          <a:p>
            <a:r>
              <a:rPr lang="en-AU" dirty="0"/>
              <a:t>Healthy natural ecosystems and sustainable </a:t>
            </a:r>
            <a:r>
              <a:rPr lang="en-AU" dirty="0" smtClean="0"/>
              <a:t>primary production </a:t>
            </a:r>
            <a:r>
              <a:rPr lang="en-AU" dirty="0"/>
              <a:t>systems are fundamental to social, </a:t>
            </a:r>
            <a:r>
              <a:rPr lang="en-AU" dirty="0" smtClean="0"/>
              <a:t>environmental and </a:t>
            </a:r>
            <a:r>
              <a:rPr lang="en-AU" dirty="0"/>
              <a:t>economic well-being.</a:t>
            </a:r>
          </a:p>
          <a:p>
            <a:r>
              <a:rPr lang="en-AU" dirty="0"/>
              <a:t>With more than 50 per cent of the Adelaide and Mount </a:t>
            </a:r>
            <a:r>
              <a:rPr lang="en-AU" dirty="0" smtClean="0"/>
              <a:t>Lofty Ranges </a:t>
            </a:r>
            <a:r>
              <a:rPr lang="en-AU" dirty="0"/>
              <a:t>region used for primary production, the board </a:t>
            </a:r>
            <a:r>
              <a:rPr lang="en-AU" dirty="0" smtClean="0"/>
              <a:t>will continue </a:t>
            </a:r>
            <a:r>
              <a:rPr lang="en-AU" dirty="0"/>
              <a:t>to partner with industry to increase </a:t>
            </a:r>
            <a:r>
              <a:rPr lang="en-AU" dirty="0" smtClean="0"/>
              <a:t>sustainability in </a:t>
            </a:r>
            <a:r>
              <a:rPr lang="en-AU" dirty="0"/>
              <a:t>production systems.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742" y="4240696"/>
            <a:ext cx="3539515" cy="24351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17" y="4240696"/>
            <a:ext cx="3329218" cy="24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767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 for your participation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238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336" y="396602"/>
            <a:ext cx="7219111" cy="510967"/>
          </a:xfrm>
        </p:spPr>
        <p:txBody>
          <a:bodyPr/>
          <a:lstStyle/>
          <a:p>
            <a:r>
              <a:rPr lang="en-US" dirty="0" smtClean="0"/>
              <a:t>The region</a:t>
            </a:r>
            <a:endParaRPr lang="en-US" dirty="0"/>
          </a:p>
        </p:txBody>
      </p:sp>
      <p:pic>
        <p:nvPicPr>
          <p:cNvPr id="8" name="Picture 7" descr="region_intr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799" y="221673"/>
            <a:ext cx="4644201" cy="647007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06028" y="1299411"/>
            <a:ext cx="4475045" cy="471637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Covers approximately 11,208 square kilometres. 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About 59% is land – marine makes up the remaining 41%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Mix of ‘Rural lifestyle’ properties &amp; commercial farmers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Diverse mosaic of landscape types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Most biologically diverse region in SA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Continual pressure from urban growth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Contains 1.2 million people – almost 80%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of the State’s population.</a:t>
            </a:r>
          </a:p>
          <a:p>
            <a:pPr>
              <a:lnSpc>
                <a:spcPct val="100000"/>
              </a:lnSpc>
              <a:buFont typeface="Arial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10225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lanmaps_HE_P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9494" y="0"/>
            <a:ext cx="476450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3829" y="2189746"/>
            <a:ext cx="4587403" cy="3406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A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Fruit &amp; Nut trees: 1,407,312 ha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A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Sheep: 298,952 ha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A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Pigs: 84,736 ha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A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Cropping: 78,325 ha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A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Meat cattle: 65, 049 ha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A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Dairy cattle: 25,823 ha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A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Grapevines: 23,071ha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A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Horses: 2,753 ha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A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Vegetables: 2,347 ha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726" y="652086"/>
            <a:ext cx="4993106" cy="1357188"/>
          </a:xfrm>
        </p:spPr>
        <p:txBody>
          <a:bodyPr/>
          <a:lstStyle/>
          <a:p>
            <a:r>
              <a:rPr lang="en-AU" dirty="0" smtClean="0"/>
              <a:t>Primary Production in AMLR</a:t>
            </a:r>
            <a:br>
              <a:rPr lang="en-AU" dirty="0" smtClean="0"/>
            </a:br>
            <a:endParaRPr lang="en-A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161" y="2641600"/>
            <a:ext cx="4660232" cy="32469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The Team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007282" y="1473200"/>
            <a:ext cx="7219110" cy="4181475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AU" dirty="0" smtClean="0"/>
              <a:t>Jodie Pain &amp; Nicole job-share </a:t>
            </a:r>
            <a:r>
              <a:rPr lang="en-AU" dirty="0"/>
              <a:t>C</a:t>
            </a:r>
            <a:r>
              <a:rPr lang="en-AU" dirty="0" smtClean="0"/>
              <a:t>oordinator role. 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AU" dirty="0" smtClean="0"/>
              <a:t>Regional Landcare Facilitator – Lucy Hyde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AU" dirty="0" smtClean="0"/>
              <a:t>3 x Sustainable Agriculture Officers – Taryn Mangelsdorf, Chris Nichols &amp; Jeff Edwards</a:t>
            </a:r>
            <a:endParaRPr lang="en-AU" i="1" dirty="0"/>
          </a:p>
        </p:txBody>
      </p:sp>
    </p:spTree>
    <p:extLst>
      <p:ext uri="{BB962C8B-B14F-4D97-AF65-F5344CB8AC3E}">
        <p14:creationId xmlns:p14="http://schemas.microsoft.com/office/powerpoint/2010/main" val="2108698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Sustainable Agriculture 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AU" dirty="0" smtClean="0"/>
              <a:t>2014-15 achievements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007282" y="1654175"/>
            <a:ext cx="7219110" cy="390015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AU" dirty="0" smtClean="0"/>
              <a:t>63 </a:t>
            </a:r>
            <a:r>
              <a:rPr lang="en-AU" dirty="0"/>
              <a:t>events attended by 1,144 participants </a:t>
            </a:r>
            <a:r>
              <a:rPr lang="en-AU" dirty="0" smtClean="0"/>
              <a:t>on topics </a:t>
            </a:r>
            <a:r>
              <a:rPr lang="en-AU" dirty="0"/>
              <a:t>ranging </a:t>
            </a:r>
            <a:r>
              <a:rPr lang="en-AU" dirty="0" smtClean="0"/>
              <a:t>from livestock </a:t>
            </a:r>
            <a:r>
              <a:rPr lang="en-AU" dirty="0"/>
              <a:t>and pasture management </a:t>
            </a:r>
            <a:r>
              <a:rPr lang="en-AU" dirty="0" smtClean="0"/>
              <a:t>to soil </a:t>
            </a:r>
            <a:r>
              <a:rPr lang="en-AU" dirty="0"/>
              <a:t>health, weed and pest control, water use efficiency </a:t>
            </a:r>
            <a:r>
              <a:rPr lang="en-AU" dirty="0" smtClean="0"/>
              <a:t>and post-fire </a:t>
            </a:r>
            <a:r>
              <a:rPr lang="en-AU" dirty="0"/>
              <a:t>recovery.</a:t>
            </a:r>
          </a:p>
          <a:p>
            <a:pPr>
              <a:spcAft>
                <a:spcPts val="600"/>
              </a:spcAft>
            </a:pPr>
            <a:r>
              <a:rPr lang="en-AU" dirty="0"/>
              <a:t>Landholders were also supported through </a:t>
            </a:r>
            <a:r>
              <a:rPr lang="en-AU" dirty="0" smtClean="0"/>
              <a:t>the development </a:t>
            </a:r>
            <a:r>
              <a:rPr lang="en-AU" dirty="0"/>
              <a:t>of 181 new property </a:t>
            </a:r>
            <a:r>
              <a:rPr lang="en-AU" dirty="0" smtClean="0"/>
              <a:t>plans. </a:t>
            </a:r>
          </a:p>
          <a:p>
            <a:pPr>
              <a:spcAft>
                <a:spcPts val="600"/>
              </a:spcAft>
            </a:pPr>
            <a:r>
              <a:rPr lang="en-AU" dirty="0" smtClean="0"/>
              <a:t>Quarterly Small Talk, </a:t>
            </a:r>
          </a:p>
          <a:p>
            <a:pPr>
              <a:spcAft>
                <a:spcPts val="600"/>
              </a:spcAft>
            </a:pPr>
            <a:r>
              <a:rPr lang="en-AU" dirty="0" smtClean="0"/>
              <a:t>monthly Regional Landcare </a:t>
            </a:r>
          </a:p>
          <a:p>
            <a:pPr>
              <a:spcAft>
                <a:spcPts val="600"/>
              </a:spcAft>
            </a:pPr>
            <a:r>
              <a:rPr lang="en-AU" dirty="0" smtClean="0"/>
              <a:t>newsletter, monthly Events </a:t>
            </a:r>
          </a:p>
          <a:p>
            <a:pPr>
              <a:spcAft>
                <a:spcPts val="600"/>
              </a:spcAft>
            </a:pPr>
            <a:r>
              <a:rPr lang="en-AU" dirty="0"/>
              <a:t>C</a:t>
            </a:r>
            <a:r>
              <a:rPr lang="en-AU" dirty="0" smtClean="0"/>
              <a:t>alendar and 3 case studies. </a:t>
            </a:r>
          </a:p>
          <a:p>
            <a:pPr>
              <a:spcAft>
                <a:spcPts val="600"/>
              </a:spcAft>
            </a:pP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350" y="3840480"/>
            <a:ext cx="5097780" cy="280828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Industry Partnerships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007282" y="1390650"/>
            <a:ext cx="7219110" cy="44862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AU" dirty="0" smtClean="0"/>
              <a:t>In 2014−15, $270,000 supported nine industry projects: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800" dirty="0" smtClean="0"/>
              <a:t>Mallala, Stockport, </a:t>
            </a:r>
            <a:r>
              <a:rPr lang="en-AU" sz="1800" dirty="0" err="1" smtClean="0"/>
              <a:t>Koonunga</a:t>
            </a:r>
            <a:r>
              <a:rPr lang="en-AU" sz="1800" dirty="0" smtClean="0"/>
              <a:t> Ag Bureaux - improved soil health by addressing soil structure decline, </a:t>
            </a:r>
            <a:r>
              <a:rPr lang="en-AU" sz="1800" dirty="0" err="1" smtClean="0"/>
              <a:t>sodicity</a:t>
            </a:r>
            <a:r>
              <a:rPr lang="en-AU" sz="1800" dirty="0" smtClean="0"/>
              <a:t> and acidity.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800" dirty="0" smtClean="0"/>
              <a:t>Barossa Improved Grazing Group - recovery and management of native pastures after the 2014 Eden Valley bushfire.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800" dirty="0" smtClean="0"/>
              <a:t>Dairy SA - improved dairy effluent management through reducing, reusing and recycling wastes.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800" dirty="0" smtClean="0"/>
              <a:t>Dung Beetle Solutions Australia - dung beetles to promote sustainable cherry production.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800" dirty="0" err="1" smtClean="0"/>
              <a:t>HorseSA</a:t>
            </a:r>
            <a:r>
              <a:rPr lang="en-AU" sz="1800" dirty="0" smtClean="0"/>
              <a:t> - horses and dung beetles; small farm management ideas. 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800" dirty="0" err="1" smtClean="0"/>
              <a:t>Hortex</a:t>
            </a:r>
            <a:r>
              <a:rPr lang="en-AU" sz="1800" dirty="0" smtClean="0"/>
              <a:t> - reduction in the impacts of pests on production, irrigation scheduling and cover cropping.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800" dirty="0" smtClean="0"/>
              <a:t>SA No-Till Famers Association – biochar and soil acidification.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800" dirty="0" smtClean="0"/>
              <a:t>Vietnamese Farmers </a:t>
            </a:r>
            <a:r>
              <a:rPr lang="en-AU" sz="1800" dirty="0" err="1" smtClean="0"/>
              <a:t>Assoc</a:t>
            </a:r>
            <a:r>
              <a:rPr lang="en-AU" sz="1800" dirty="0"/>
              <a:t> - </a:t>
            </a:r>
            <a:r>
              <a:rPr lang="en-AU" sz="1800" dirty="0" smtClean="0"/>
              <a:t>Waste </a:t>
            </a:r>
            <a:r>
              <a:rPr lang="en-AU" sz="1800" dirty="0"/>
              <a:t>Management </a:t>
            </a:r>
            <a:r>
              <a:rPr lang="en-AU" sz="1800" dirty="0" smtClean="0"/>
              <a:t>Project.</a:t>
            </a:r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4007595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The Benefits of Bugs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AU" dirty="0" smtClean="0"/>
              <a:t>Integrated Pest Management project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029" y="1920240"/>
            <a:ext cx="6477527" cy="393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22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 smtClean="0"/>
              <a:t>Trialling the use of beneficial insects</a:t>
            </a:r>
            <a:endParaRPr lang="en-AU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AU" dirty="0"/>
              <a:t>Partnership with </a:t>
            </a:r>
            <a:r>
              <a:rPr lang="en-AU" dirty="0" err="1" smtClean="0"/>
              <a:t>Hortex</a:t>
            </a:r>
            <a:r>
              <a:rPr lang="en-AU" dirty="0" smtClean="0"/>
              <a:t> on the NAP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AU" dirty="0" smtClean="0"/>
              <a:t>The problems:</a:t>
            </a:r>
            <a:endParaRPr lang="en-AU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/>
              <a:t>high pest and virus pressure (Western Flower Thrips – also spreads tomato spotted wilt </a:t>
            </a:r>
            <a:r>
              <a:rPr lang="en-AU" dirty="0" smtClean="0"/>
              <a:t>virus)</a:t>
            </a:r>
            <a:endParaRPr lang="en-AU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/>
              <a:t>major losses in yield and </a:t>
            </a:r>
            <a:r>
              <a:rPr lang="en-AU" dirty="0" smtClean="0"/>
              <a:t>quality</a:t>
            </a:r>
            <a:endParaRPr lang="en-AU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/>
              <a:t>declining productivity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/>
              <a:t>pesticide sprays expensive and time-consuming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/>
              <a:t>widespread resistance to pesticides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/>
              <a:t>occupational health and safety (OHS) issues. 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74197969"/>
      </p:ext>
    </p:extLst>
  </p:cSld>
  <p:clrMapOvr>
    <a:masterClrMapping/>
  </p:clrMapOvr>
</p:sld>
</file>

<file path=ppt/theme/theme1.xml><?xml version="1.0" encoding="utf-8"?>
<a:theme xmlns:a="http://schemas.openxmlformats.org/drawingml/2006/main" name="NRM AMLR PP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AMLR PP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KI_NR_PPT_Template.pot</Template>
  <TotalTime>1743</TotalTime>
  <Words>1282</Words>
  <Application>Microsoft Macintosh PowerPoint</Application>
  <PresentationFormat>On-screen Show (4:3)</PresentationFormat>
  <Paragraphs>114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NRM AMLR PP template</vt:lpstr>
      <vt:lpstr>Custom Design</vt:lpstr>
      <vt:lpstr>AMLR PP design</vt:lpstr>
      <vt:lpstr>Demonstrating value to the industry;   promoting environmentally sustainable   &amp; profitable farm practices being   trialled &amp; extended by grower groups in the AMLR</vt:lpstr>
      <vt:lpstr>Outline</vt:lpstr>
      <vt:lpstr>The region</vt:lpstr>
      <vt:lpstr>Primary Production in AMLR </vt:lpstr>
      <vt:lpstr>The Team</vt:lpstr>
      <vt:lpstr>Sustainable Agriculture </vt:lpstr>
      <vt:lpstr>Industry Partnerships</vt:lpstr>
      <vt:lpstr>The Benefits of Bugs</vt:lpstr>
      <vt:lpstr>Trialling the use of beneficial insects</vt:lpstr>
      <vt:lpstr>PowerPoint Presentation</vt:lpstr>
      <vt:lpstr>The Approach</vt:lpstr>
      <vt:lpstr>PowerPoint Presentation</vt:lpstr>
      <vt:lpstr>PowerPoint Presentation</vt:lpstr>
      <vt:lpstr>PowerPoint Presentation</vt:lpstr>
      <vt:lpstr>The Outcomes</vt:lpstr>
      <vt:lpstr>PowerPoint Presentation</vt:lpstr>
      <vt:lpstr>PowerPoint Presentation</vt:lpstr>
      <vt:lpstr>PowerPoint Presentation</vt:lpstr>
      <vt:lpstr>Where to from here?</vt:lpstr>
      <vt:lpstr>Conclusion</vt:lpstr>
      <vt:lpstr>Conclusion</vt:lpstr>
      <vt:lpstr>Thank you for your participation</vt:lpstr>
    </vt:vector>
  </TitlesOfParts>
  <Company>DENR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Taryn Battye</dc:creator>
  <cp:lastModifiedBy>Kerry Stockman</cp:lastModifiedBy>
  <cp:revision>140</cp:revision>
  <cp:lastPrinted>2016-03-24T01:29:55Z</cp:lastPrinted>
  <dcterms:created xsi:type="dcterms:W3CDTF">2012-06-27T00:01:50Z</dcterms:created>
  <dcterms:modified xsi:type="dcterms:W3CDTF">2016-03-31T06:50:04Z</dcterms:modified>
</cp:coreProperties>
</file>