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27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24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05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28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28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86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475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01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36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85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59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1B35-F34E-4511-99B5-260493DD15AE}" type="datetimeFigureOut">
              <a:rPr lang="en-AU" smtClean="0"/>
              <a:t>1/04/16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C16B-953D-499C-B15D-D0BFF7B2D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988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1470025"/>
          </a:xfrm>
        </p:spPr>
        <p:txBody>
          <a:bodyPr>
            <a:normAutofit/>
          </a:bodyPr>
          <a:lstStyle/>
          <a:p>
            <a:r>
              <a:rPr lang="en-AU" sz="5500" b="1" dirty="0" smtClean="0"/>
              <a:t>Volunteer Reliance</a:t>
            </a:r>
            <a:endParaRPr lang="en-AU" sz="5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5551678"/>
            <a:ext cx="36560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 smtClean="0"/>
              <a:t>Judith McArthur </a:t>
            </a:r>
          </a:p>
          <a:p>
            <a:r>
              <a:rPr lang="en-AU" sz="2800" b="1" dirty="0" smtClean="0"/>
              <a:t>Executive Officer - AgKI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326861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7759887" cy="1152128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Keeping volunteers </a:t>
            </a:r>
            <a:r>
              <a:rPr lang="en-AU" b="1" dirty="0"/>
              <a:t>to ensure sustainable industry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992888" cy="2232248"/>
          </a:xfrm>
        </p:spPr>
        <p:txBody>
          <a:bodyPr>
            <a:normAutofit fontScale="92500" lnSpcReduction="10000"/>
          </a:bodyPr>
          <a:lstStyle/>
          <a:p>
            <a:r>
              <a:rPr lang="en-AU" i="1" dirty="0" smtClean="0"/>
              <a:t>‘To </a:t>
            </a:r>
            <a:r>
              <a:rPr lang="en-AU" i="1" dirty="0"/>
              <a:t>choose to act in recognition of a need, with an attitude of social responsibility and </a:t>
            </a:r>
            <a:r>
              <a:rPr lang="en-AU" i="1" u="sng" dirty="0"/>
              <a:t>without concern for monetary profit</a:t>
            </a:r>
            <a:r>
              <a:rPr lang="en-AU" i="1" dirty="0"/>
              <a:t>, going beyond one's basic </a:t>
            </a:r>
            <a:r>
              <a:rPr lang="en-AU" i="1" dirty="0" smtClean="0"/>
              <a:t>obligations’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5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79176"/>
            <a:ext cx="6944816" cy="2882071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Now look at ‘</a:t>
            </a:r>
            <a:r>
              <a:rPr lang="en-AU" b="1" dirty="0"/>
              <a:t>without concern for monetary profit</a:t>
            </a:r>
            <a:r>
              <a:rPr lang="en-AU" dirty="0"/>
              <a:t>’</a:t>
            </a:r>
          </a:p>
          <a:p>
            <a:endParaRPr lang="en-AU" dirty="0" smtClean="0"/>
          </a:p>
          <a:p>
            <a:r>
              <a:rPr lang="en-AU" dirty="0" smtClean="0"/>
              <a:t>It </a:t>
            </a:r>
            <a:r>
              <a:rPr lang="en-AU" dirty="0"/>
              <a:t>doesn’t mean that volunteers won’t receive financial benefit but that it is not their main driver. </a:t>
            </a:r>
          </a:p>
          <a:p>
            <a:endParaRPr lang="en-AU" dirty="0"/>
          </a:p>
          <a:p>
            <a:r>
              <a:rPr lang="en-AU" dirty="0"/>
              <a:t>Why look at this component?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5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7232848" cy="3600400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To be able to recruit and retain motivated, highly skilled and suitable volunteers it is necessary to provide sound </a:t>
            </a:r>
            <a:r>
              <a:rPr lang="en-AU" dirty="0" smtClean="0"/>
              <a:t>leadership</a:t>
            </a:r>
          </a:p>
          <a:p>
            <a:endParaRPr lang="en-AU" dirty="0"/>
          </a:p>
          <a:p>
            <a:r>
              <a:rPr lang="en-AU" dirty="0" smtClean="0"/>
              <a:t> </a:t>
            </a:r>
            <a:r>
              <a:rPr lang="en-AU" dirty="0"/>
              <a:t>A key component of leadership is the ability to motivate and inspire staff or </a:t>
            </a:r>
            <a:r>
              <a:rPr lang="en-AU" dirty="0" smtClean="0"/>
              <a:t>volunteers</a:t>
            </a:r>
          </a:p>
          <a:p>
            <a:endParaRPr lang="en-AU" dirty="0"/>
          </a:p>
          <a:p>
            <a:r>
              <a:rPr lang="en-AU" b="1" dirty="0" smtClean="0"/>
              <a:t>If </a:t>
            </a:r>
            <a:r>
              <a:rPr lang="en-AU" b="1" dirty="0"/>
              <a:t>volunteers are ‘without concern for monetary profit’ then what is their concern?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5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3768436" y="3160741"/>
            <a:ext cx="1257300" cy="79057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364088" y="3294091"/>
            <a:ext cx="333375" cy="10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57254" y="4265077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986212" y="3427440"/>
            <a:ext cx="790575" cy="257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Volunteer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908610" y="2927379"/>
            <a:ext cx="1895475" cy="485775"/>
          </a:xfrm>
          <a:prstGeom prst="rect">
            <a:avLst/>
          </a:prstGeom>
          <a:solidFill>
            <a:srgbClr val="FFFFFF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Basic Level: Self-serving drive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381374" y="4725144"/>
            <a:ext cx="2000250" cy="476250"/>
          </a:xfrm>
          <a:prstGeom prst="rect">
            <a:avLst/>
          </a:prstGeom>
          <a:solidFill>
            <a:srgbClr val="FFFFFF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Secondary Level: Relational drive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041650" y="3294090"/>
            <a:ext cx="257175" cy="10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976505" y="2922616"/>
            <a:ext cx="2000250" cy="476250"/>
          </a:xfrm>
          <a:prstGeom prst="rect">
            <a:avLst/>
          </a:prstGeom>
          <a:solidFill>
            <a:srgbClr val="FFFFFF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Highest Level: Belief drive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5888"/>
            <a:ext cx="7016824" cy="3827408"/>
          </a:xfrm>
        </p:spPr>
        <p:txBody>
          <a:bodyPr>
            <a:normAutofit fontScale="62500" lnSpcReduction="20000"/>
          </a:bodyPr>
          <a:lstStyle/>
          <a:p>
            <a:r>
              <a:rPr lang="en-AU" b="1" i="1" dirty="0" smtClean="0"/>
              <a:t>Basic Level: Self </a:t>
            </a:r>
            <a:r>
              <a:rPr lang="en-AU" b="1" i="1" dirty="0"/>
              <a:t>Serving Drive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/>
              <a:t>M</a:t>
            </a:r>
            <a:r>
              <a:rPr lang="en-AU" dirty="0" smtClean="0"/>
              <a:t>eets </a:t>
            </a:r>
            <a:r>
              <a:rPr lang="en-AU" dirty="0"/>
              <a:t>their </a:t>
            </a:r>
            <a:r>
              <a:rPr lang="en-AU" dirty="0" smtClean="0"/>
              <a:t>needs</a:t>
            </a:r>
            <a:br>
              <a:rPr lang="en-AU" dirty="0" smtClean="0"/>
            </a:b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For  </a:t>
            </a:r>
            <a:r>
              <a:rPr lang="en-AU" dirty="0"/>
              <a:t>business, for friendship, for belonging </a:t>
            </a:r>
            <a:r>
              <a:rPr lang="en-AU" dirty="0" smtClean="0"/>
              <a:t>etc. </a:t>
            </a:r>
            <a:br>
              <a:rPr lang="en-AU" dirty="0" smtClean="0"/>
            </a:b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Networking </a:t>
            </a:r>
            <a:r>
              <a:rPr lang="en-AU" dirty="0"/>
              <a:t>is an incredible opportunity and benefit of </a:t>
            </a:r>
            <a:r>
              <a:rPr lang="en-AU" dirty="0" smtClean="0"/>
              <a:t>volunteering</a:t>
            </a:r>
            <a:br>
              <a:rPr lang="en-AU" dirty="0" smtClean="0"/>
            </a:b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Win/win </a:t>
            </a:r>
            <a:r>
              <a:rPr lang="en-AU" dirty="0"/>
              <a:t>for businesses as a volunteer who is trying to network will work hard and try their best to impress those around </a:t>
            </a:r>
            <a:r>
              <a:rPr lang="en-AU" dirty="0" smtClean="0"/>
              <a:t>them</a:t>
            </a:r>
            <a:endParaRPr lang="en-AU" dirty="0"/>
          </a:p>
          <a:p>
            <a:r>
              <a:rPr lang="en-A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35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200800" cy="3672408"/>
          </a:xfrm>
        </p:spPr>
        <p:txBody>
          <a:bodyPr>
            <a:normAutofit fontScale="92500"/>
          </a:bodyPr>
          <a:lstStyle/>
          <a:p>
            <a:r>
              <a:rPr lang="en-AU" b="1" i="1" dirty="0" smtClean="0"/>
              <a:t>Secondary Level: Relational Drive</a:t>
            </a:r>
          </a:p>
          <a:p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When </a:t>
            </a:r>
            <a:r>
              <a:rPr lang="en-AU" dirty="0"/>
              <a:t>a friend personally asks someone to volunteer, it is often hard to say, "No."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If </a:t>
            </a:r>
            <a:r>
              <a:rPr lang="en-AU" dirty="0"/>
              <a:t>the friend is excited about a certain cause, he or she is the best person to do recruiting.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42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736304"/>
          </a:xfrm>
        </p:spPr>
        <p:txBody>
          <a:bodyPr>
            <a:normAutofit lnSpcReduction="10000"/>
          </a:bodyPr>
          <a:lstStyle/>
          <a:p>
            <a:r>
              <a:rPr lang="en-AU" b="1" i="1" dirty="0" smtClean="0"/>
              <a:t>Highest Level: Belief </a:t>
            </a:r>
            <a:r>
              <a:rPr lang="en-AU" b="1" i="1" dirty="0"/>
              <a:t>Drive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When </a:t>
            </a:r>
            <a:r>
              <a:rPr lang="en-AU" dirty="0"/>
              <a:t>people volunteer because of their passion for a cause—they actually believe in our cause we have the strongest level of commitment. </a:t>
            </a:r>
          </a:p>
        </p:txBody>
      </p:sp>
    </p:spTree>
    <p:extLst>
      <p:ext uri="{BB962C8B-B14F-4D97-AF65-F5344CB8AC3E}">
        <p14:creationId xmlns:p14="http://schemas.microsoft.com/office/powerpoint/2010/main" val="392142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Conclusion</a:t>
            </a:r>
            <a:r>
              <a:rPr lang="en-AU" sz="4000" dirty="0"/>
              <a:t/>
            </a:r>
            <a:br>
              <a:rPr lang="en-AU" sz="4000" dirty="0"/>
            </a:b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632848" cy="2952328"/>
          </a:xfrm>
        </p:spPr>
        <p:txBody>
          <a:bodyPr>
            <a:normAutofit fontScale="92500" lnSpcReduction="20000"/>
          </a:bodyPr>
          <a:lstStyle/>
          <a:p>
            <a:r>
              <a:rPr lang="en-AU" i="1" dirty="0"/>
              <a:t>Understanding firstly what a volunteer is and that it is not always just an unpaid worker and then what motivates a volunteer will help to ensure you can recruit, retain and motivate volunteers to further develop your business and benefit from the many advantages of involving volunteers in the agricultural industry.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42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7520880" cy="3456384"/>
          </a:xfrm>
        </p:spPr>
        <p:txBody>
          <a:bodyPr>
            <a:normAutofit fontScale="70000" lnSpcReduction="20000"/>
          </a:bodyPr>
          <a:lstStyle/>
          <a:p>
            <a:r>
              <a:rPr lang="en-AU" dirty="0"/>
              <a:t>Over time we have seen a paradigm shift in the way we define volunteers and with that shift is the beginning of a change in the way volunteers are viewed, recruited, supported and managed. </a:t>
            </a:r>
          </a:p>
          <a:p>
            <a:r>
              <a:rPr lang="en-AU" dirty="0"/>
              <a:t> </a:t>
            </a:r>
          </a:p>
          <a:p>
            <a:r>
              <a:rPr lang="en-AU" dirty="0" smtClean="0"/>
              <a:t>“</a:t>
            </a:r>
            <a:r>
              <a:rPr lang="en-AU" dirty="0"/>
              <a:t>Volunteering isn’t free, it needs investment, people need to be trained and found a role which is suitable in order to get quality both the volunteer and the organisation.”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Volunteering </a:t>
            </a:r>
            <a:r>
              <a:rPr lang="en-AU" dirty="0"/>
              <a:t>can enhance a business and in turn an industry if it is managed well.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42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3054201"/>
          </a:xfrm>
        </p:spPr>
        <p:txBody>
          <a:bodyPr/>
          <a:lstStyle/>
          <a:p>
            <a:r>
              <a:rPr lang="en-AU" b="1" dirty="0" smtClean="0"/>
              <a:t>Thank you</a:t>
            </a:r>
            <a:br>
              <a:rPr lang="en-AU" b="1" dirty="0" smtClean="0"/>
            </a:b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>Questions?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508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486600" cy="722511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What is a Volunteer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640960" cy="2880320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The Oxford </a:t>
            </a:r>
            <a:r>
              <a:rPr lang="en-AU" dirty="0"/>
              <a:t>dictionary defines a volunteer as </a:t>
            </a:r>
            <a:endParaRPr lang="en-AU" dirty="0" smtClean="0"/>
          </a:p>
          <a:p>
            <a:endParaRPr lang="en-AU" dirty="0" smtClean="0"/>
          </a:p>
          <a:p>
            <a:r>
              <a:rPr lang="en-AU" i="1" dirty="0" smtClean="0"/>
              <a:t>A </a:t>
            </a:r>
            <a:r>
              <a:rPr lang="en-AU" i="1" dirty="0"/>
              <a:t>person who works for an organisation without being paid</a:t>
            </a:r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But </a:t>
            </a:r>
            <a:r>
              <a:rPr lang="en-AU" dirty="0"/>
              <a:t>does this simple definition need expanding?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58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7304856" cy="3816424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Consider the following two scenarios</a:t>
            </a:r>
          </a:p>
          <a:p>
            <a:pPr lvl="0" fontAlgn="base"/>
            <a:endParaRPr lang="en-AU" b="1" dirty="0" smtClean="0"/>
          </a:p>
          <a:p>
            <a:pPr lvl="0" fontAlgn="base"/>
            <a:r>
              <a:rPr lang="en-AU" b="1" dirty="0" smtClean="0"/>
              <a:t>Military Service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The </a:t>
            </a:r>
            <a:r>
              <a:rPr lang="en-AU" dirty="0" smtClean="0"/>
              <a:t>military </a:t>
            </a:r>
            <a:r>
              <a:rPr lang="en-AU" dirty="0"/>
              <a:t>has a long tradition of using the word volunteer to mean volunt</a:t>
            </a:r>
            <a:r>
              <a:rPr lang="en-AU" i="1" dirty="0"/>
              <a:t>ary</a:t>
            </a:r>
            <a:r>
              <a:rPr lang="en-AU" dirty="0"/>
              <a:t>, non-draft, </a:t>
            </a:r>
            <a:r>
              <a:rPr lang="en-AU" dirty="0" smtClean="0"/>
              <a:t>un-coerced </a:t>
            </a:r>
            <a:r>
              <a:rPr lang="en-AU" dirty="0"/>
              <a:t>service, but </a:t>
            </a:r>
            <a:r>
              <a:rPr lang="en-AU" dirty="0" smtClean="0"/>
              <a:t>military personnel are paid for their service</a:t>
            </a:r>
            <a:r>
              <a:rPr lang="en-AU" dirty="0"/>
              <a:t>  </a:t>
            </a:r>
            <a:br>
              <a:rPr lang="en-AU" dirty="0"/>
            </a:br>
            <a:r>
              <a:rPr lang="en-AU" dirty="0"/>
              <a:t> </a:t>
            </a:r>
          </a:p>
          <a:p>
            <a:r>
              <a:rPr lang="en-AU" b="1" dirty="0"/>
              <a:t>Medical “volunteers” 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The medical </a:t>
            </a:r>
            <a:r>
              <a:rPr lang="en-AU" dirty="0"/>
              <a:t>field relies on volunt</a:t>
            </a:r>
            <a:r>
              <a:rPr lang="en-AU" i="1" dirty="0"/>
              <a:t>ary</a:t>
            </a:r>
            <a:r>
              <a:rPr lang="en-AU" dirty="0"/>
              <a:t> participation in </a:t>
            </a:r>
            <a:r>
              <a:rPr lang="en-AU" dirty="0" smtClean="0"/>
              <a:t>medical trials</a:t>
            </a:r>
            <a:r>
              <a:rPr lang="en-AU" dirty="0"/>
              <a:t>, where the consequences may be risky, but more often than not the </a:t>
            </a:r>
            <a:r>
              <a:rPr lang="en-AU" dirty="0" smtClean="0"/>
              <a:t>‘volunteers’ are </a:t>
            </a:r>
            <a:r>
              <a:rPr lang="en-AU" dirty="0"/>
              <a:t>paid </a:t>
            </a:r>
            <a:r>
              <a:rPr lang="en-AU" dirty="0" smtClean="0"/>
              <a:t>for their services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58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7304856" cy="3456384"/>
          </a:xfrm>
        </p:spPr>
        <p:txBody>
          <a:bodyPr>
            <a:normAutofit/>
          </a:bodyPr>
          <a:lstStyle/>
          <a:p>
            <a:endParaRPr lang="en-AU" i="1" dirty="0"/>
          </a:p>
          <a:p>
            <a:r>
              <a:rPr lang="en-AU" i="1" dirty="0"/>
              <a:t>To choose to act in recognition of a need, with an attitude of social responsibility and without concern for monetary profit, going beyond one's basic </a:t>
            </a:r>
            <a:r>
              <a:rPr lang="en-AU" i="1" dirty="0" smtClean="0"/>
              <a:t>obligations</a:t>
            </a:r>
            <a:r>
              <a:rPr lang="en-AU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965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400800" cy="3289920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 </a:t>
            </a:r>
          </a:p>
          <a:p>
            <a:r>
              <a:rPr lang="en-AU" b="1" dirty="0" smtClean="0"/>
              <a:t> </a:t>
            </a:r>
            <a:r>
              <a:rPr lang="en-AU" b="1" i="1" dirty="0" smtClean="0"/>
              <a:t>‘going </a:t>
            </a:r>
            <a:r>
              <a:rPr lang="en-AU" b="1" i="1" dirty="0"/>
              <a:t>beyond one’s basic obligations’</a:t>
            </a:r>
          </a:p>
          <a:p>
            <a:endParaRPr lang="en-AU" dirty="0" smtClean="0"/>
          </a:p>
          <a:p>
            <a:r>
              <a:rPr lang="en-AU" dirty="0" smtClean="0"/>
              <a:t>If </a:t>
            </a:r>
            <a:r>
              <a:rPr lang="en-AU" dirty="0"/>
              <a:t>we all undertook to meet our basic obligations as citizens surely we would live in a well functioning society? A study conducted in 2010 by a study group at a Michigan University indicated otherwise. </a:t>
            </a:r>
            <a:endParaRPr lang="en-AU" dirty="0" smtClean="0"/>
          </a:p>
          <a:p>
            <a:pPr algn="l"/>
            <a:endParaRPr lang="en-AU" dirty="0" smtClean="0"/>
          </a:p>
          <a:p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486600" cy="722511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Why is there a reliance on volunteers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148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7488832" cy="3289920"/>
          </a:xfrm>
        </p:spPr>
        <p:txBody>
          <a:bodyPr>
            <a:normAutofit fontScale="55000" lnSpcReduction="20000"/>
          </a:bodyPr>
          <a:lstStyle/>
          <a:p>
            <a:r>
              <a:rPr lang="en-AU" dirty="0"/>
              <a:t> </a:t>
            </a:r>
          </a:p>
          <a:p>
            <a:r>
              <a:rPr lang="en-AU" dirty="0" smtClean="0"/>
              <a:t> </a:t>
            </a:r>
            <a:r>
              <a:rPr lang="en-AU" i="1" dirty="0" smtClean="0"/>
              <a:t>‘</a:t>
            </a:r>
            <a:r>
              <a:rPr lang="en-AU" b="1" i="1" dirty="0" smtClean="0"/>
              <a:t>going </a:t>
            </a:r>
            <a:r>
              <a:rPr lang="en-AU" b="1" i="1" dirty="0"/>
              <a:t>beyond one’s basic obligations’</a:t>
            </a:r>
          </a:p>
          <a:p>
            <a:pPr algn="l"/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3 rural towns asking them what they felt were the most important jobs (both paid and unpaid) </a:t>
            </a:r>
            <a:br>
              <a:rPr lang="en-AU" dirty="0" smtClean="0"/>
            </a:b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Over 75% of respondents said they needed access to food so a store was essential</a:t>
            </a:r>
            <a:br>
              <a:rPr lang="en-AU" dirty="0" smtClean="0"/>
            </a:b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Only 2% said they needed teachers. If you are of school age, have school aged children or plan to study you would most likely consider a teacher to be somewhat essential but if you don’t fit in to this category then it is unlikely to be what you would consider it a basic obligation. </a:t>
            </a:r>
          </a:p>
          <a:p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486600" cy="722511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Why is there a reliance on volunteers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853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7488832" cy="3289920"/>
          </a:xfrm>
        </p:spPr>
        <p:txBody>
          <a:bodyPr>
            <a:normAutofit fontScale="62500" lnSpcReduction="20000"/>
          </a:bodyPr>
          <a:lstStyle/>
          <a:p>
            <a:r>
              <a:rPr lang="en-AU" dirty="0"/>
              <a:t> </a:t>
            </a:r>
          </a:p>
          <a:p>
            <a:r>
              <a:rPr lang="en-AU" dirty="0"/>
              <a:t>A well functioning society relies on volunteers from all backgrounds with a variety of skills to fill multiple roles because we all have different ‘basic obligations’. </a:t>
            </a:r>
          </a:p>
          <a:p>
            <a:endParaRPr lang="en-AU" dirty="0"/>
          </a:p>
          <a:p>
            <a:r>
              <a:rPr lang="en-AU" dirty="0"/>
              <a:t>Volunteers can help to fill this gap by extending themselves in to roles that they don’t benefit from personally but feel they have a social responsibility to assist in</a:t>
            </a:r>
          </a:p>
          <a:p>
            <a:endParaRPr lang="en-AU" dirty="0"/>
          </a:p>
          <a:p>
            <a:r>
              <a:rPr lang="en-AU" dirty="0"/>
              <a:t>Example: CFS member who lives in town with no immediate fire threat but still volunteers his time and skills.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148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Importance of </a:t>
            </a:r>
            <a:r>
              <a:rPr lang="en-AU" sz="4000" b="1" dirty="0"/>
              <a:t>V</a:t>
            </a:r>
            <a:r>
              <a:rPr lang="en-AU" sz="4000" b="1" dirty="0" smtClean="0"/>
              <a:t>olunteers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655477"/>
            <a:ext cx="7232848" cy="1752600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There is an increasing trend across Australia (and globally) to seek the assistance of volunteers to provide services which have traditionally been the responsibility of government departments or profitable business.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148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5888"/>
            <a:ext cx="7376864" cy="3899416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In </a:t>
            </a:r>
            <a:r>
              <a:rPr lang="en-AU" dirty="0" smtClean="0"/>
              <a:t>2005: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6 </a:t>
            </a:r>
            <a:r>
              <a:rPr lang="en-AU" dirty="0"/>
              <a:t>million active volunteers over the age of </a:t>
            </a:r>
            <a:r>
              <a:rPr lang="en-AU" dirty="0" smtClean="0"/>
              <a:t>18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41</a:t>
            </a:r>
            <a:r>
              <a:rPr lang="en-AU" dirty="0"/>
              <a:t>% of the adult population </a:t>
            </a:r>
            <a:endParaRPr lang="en-A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approximately </a:t>
            </a:r>
            <a:r>
              <a:rPr lang="en-AU" dirty="0"/>
              <a:t>836 million volunteer </a:t>
            </a:r>
            <a:r>
              <a:rPr lang="en-AU" dirty="0" smtClean="0"/>
              <a:t>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$</a:t>
            </a:r>
            <a:r>
              <a:rPr lang="en-AU" dirty="0"/>
              <a:t>42 billion of economic activity </a:t>
            </a:r>
            <a:r>
              <a:rPr lang="en-AU" dirty="0" smtClean="0"/>
              <a:t>annually</a:t>
            </a:r>
            <a:endParaRPr lang="en-AU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direct </a:t>
            </a:r>
            <a:r>
              <a:rPr lang="en-AU" dirty="0"/>
              <a:t>value of volunteer work was $8.9 </a:t>
            </a:r>
            <a:r>
              <a:rPr lang="en-AU" dirty="0" smtClean="0"/>
              <a:t>billion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/>
              <a:t>combined </a:t>
            </a:r>
            <a:r>
              <a:rPr lang="en-AU" dirty="0"/>
              <a:t>social, cultural and economic value which was estimated at $4.9 billion for Tasmania alone in a study conducted by Volunteering Tasmania and the Institute of Project Management. </a:t>
            </a:r>
          </a:p>
        </p:txBody>
      </p:sp>
    </p:spTree>
    <p:extLst>
      <p:ext uri="{BB962C8B-B14F-4D97-AF65-F5344CB8AC3E}">
        <p14:creationId xmlns:p14="http://schemas.microsoft.com/office/powerpoint/2010/main" val="100148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419</Words>
  <Application>Microsoft Macintosh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Volunteer Reliance</vt:lpstr>
      <vt:lpstr>What is a Volunteer </vt:lpstr>
      <vt:lpstr>PowerPoint Presentation</vt:lpstr>
      <vt:lpstr>PowerPoint Presentation</vt:lpstr>
      <vt:lpstr>Why is there a reliance on volunteers </vt:lpstr>
      <vt:lpstr>Why is there a reliance on volunteers </vt:lpstr>
      <vt:lpstr>PowerPoint Presentation</vt:lpstr>
      <vt:lpstr>Importance of Volunteers  </vt:lpstr>
      <vt:lpstr>PowerPoint Presentation</vt:lpstr>
      <vt:lpstr>Keeping volunteers to ensure sustainable industry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</vt:lpstr>
      <vt:lpstr>PowerPoint Presentation</vt:lpstr>
      <vt:lpstr>Thank you 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rodith</dc:creator>
  <cp:lastModifiedBy>Kerry Stockman</cp:lastModifiedBy>
  <cp:revision>20</cp:revision>
  <dcterms:created xsi:type="dcterms:W3CDTF">2016-03-30T23:44:05Z</dcterms:created>
  <dcterms:modified xsi:type="dcterms:W3CDTF">2016-04-01T09:03:07Z</dcterms:modified>
</cp:coreProperties>
</file>